
<file path=[Content_Types].xml><?xml version="1.0" encoding="utf-8"?>
<Types xmlns="http://schemas.openxmlformats.org/package/2006/content-types">
  <Default Extension="docx" ContentType="application/vnd.openxmlformats-officedocument.wordprocessingml.document"/>
  <Default Extension="emf" ContentType="image/x-emf"/>
  <Default Extension="jpeg" ContentType="image/jpeg"/>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0.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1.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07" r:id="rId1"/>
  </p:sldMasterIdLst>
  <p:notesMasterIdLst>
    <p:notesMasterId r:id="rId14"/>
  </p:notesMasterIdLst>
  <p:sldIdLst>
    <p:sldId id="256" r:id="rId2"/>
    <p:sldId id="257" r:id="rId3"/>
    <p:sldId id="258" r:id="rId4"/>
    <p:sldId id="259" r:id="rId5"/>
    <p:sldId id="267" r:id="rId6"/>
    <p:sldId id="265" r:id="rId7"/>
    <p:sldId id="266" r:id="rId8"/>
    <p:sldId id="260" r:id="rId9"/>
    <p:sldId id="261" r:id="rId10"/>
    <p:sldId id="262" r:id="rId11"/>
    <p:sldId id="263" r:id="rId12"/>
    <p:sldId id="264"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38"/>
    <p:restoredTop sz="80990"/>
  </p:normalViewPr>
  <p:slideViewPr>
    <p:cSldViewPr snapToGrid="0">
      <p:cViewPr varScale="1">
        <p:scale>
          <a:sx n="107" d="100"/>
          <a:sy n="107" d="100"/>
        </p:scale>
        <p:origin x="928"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diagrams/_rels/data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svg"/><Relationship Id="rId1" Type="http://schemas.openxmlformats.org/officeDocument/2006/relationships/image" Target="../media/image7.png"/><Relationship Id="rId4" Type="http://schemas.openxmlformats.org/officeDocument/2006/relationships/image" Target="../media/image10.svg"/></Relationships>
</file>

<file path=ppt/diagrams/_rels/data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svg"/><Relationship Id="rId1" Type="http://schemas.openxmlformats.org/officeDocument/2006/relationships/image" Target="../media/image17.png"/><Relationship Id="rId4" Type="http://schemas.openxmlformats.org/officeDocument/2006/relationships/image" Target="../media/image20.svg"/></Relationships>
</file>

<file path=ppt/diagrams/_rels/drawing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svg"/><Relationship Id="rId1" Type="http://schemas.openxmlformats.org/officeDocument/2006/relationships/image" Target="../media/image7.png"/><Relationship Id="rId4" Type="http://schemas.openxmlformats.org/officeDocument/2006/relationships/image" Target="../media/image10.svg"/></Relationships>
</file>

<file path=ppt/diagrams/_rels/drawing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svg"/><Relationship Id="rId1" Type="http://schemas.openxmlformats.org/officeDocument/2006/relationships/image" Target="../media/image17.png"/><Relationship Id="rId4" Type="http://schemas.openxmlformats.org/officeDocument/2006/relationships/image" Target="../media/image20.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a:alpha val="0"/>
      </a:schemeClr>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3EAF084-9BC5-410A-8E27-6AE30FB42393}" type="doc">
      <dgm:prSet loTypeId="urn:microsoft.com/office/officeart/2018/2/layout/IconLabelList" loCatId="icon" qsTypeId="urn:microsoft.com/office/officeart/2005/8/quickstyle/simple1" qsCatId="simple" csTypeId="urn:microsoft.com/office/officeart/2018/5/colors/Iconchunking_neutralbg_colorful2" csCatId="colorful" phldr="1"/>
      <dgm:spPr/>
      <dgm:t>
        <a:bodyPr/>
        <a:lstStyle/>
        <a:p>
          <a:endParaRPr lang="en-US"/>
        </a:p>
      </dgm:t>
    </dgm:pt>
    <dgm:pt modelId="{8E0D47BE-0DE1-4C4E-90B8-00A4131B570C}">
      <dgm:prSet/>
      <dgm:spPr/>
      <dgm:t>
        <a:bodyPr/>
        <a:lstStyle/>
        <a:p>
          <a:r>
            <a:rPr lang="en-US"/>
            <a:t>Random Forest Model – Ensemble Learning algorithm using a tree ML algorithm. </a:t>
          </a:r>
        </a:p>
      </dgm:t>
    </dgm:pt>
    <dgm:pt modelId="{FB7BC75F-2029-43CA-A610-9D258AFE9533}" type="parTrans" cxnId="{09A9C2AA-3403-41E7-A30E-3945D820E44C}">
      <dgm:prSet/>
      <dgm:spPr/>
      <dgm:t>
        <a:bodyPr/>
        <a:lstStyle/>
        <a:p>
          <a:endParaRPr lang="en-US"/>
        </a:p>
      </dgm:t>
    </dgm:pt>
    <dgm:pt modelId="{86FE60DF-513E-4E3E-906C-FF744689CBBC}" type="sibTrans" cxnId="{09A9C2AA-3403-41E7-A30E-3945D820E44C}">
      <dgm:prSet/>
      <dgm:spPr/>
      <dgm:t>
        <a:bodyPr/>
        <a:lstStyle/>
        <a:p>
          <a:endParaRPr lang="en-US"/>
        </a:p>
      </dgm:t>
    </dgm:pt>
    <dgm:pt modelId="{6FEF0587-AFE2-49A6-B79D-A3852C2C41CA}">
      <dgm:prSet/>
      <dgm:spPr/>
      <dgm:t>
        <a:bodyPr/>
        <a:lstStyle/>
        <a:p>
          <a:r>
            <a:rPr lang="en-US" dirty="0"/>
            <a:t>Long Short-Term Memory (LSTM) Model – Improved version of a Recurrent Neural Network (RNN).</a:t>
          </a:r>
        </a:p>
      </dgm:t>
    </dgm:pt>
    <dgm:pt modelId="{86CA6A7F-FB42-4451-995E-7F2A0F93012A}" type="parTrans" cxnId="{FF395856-D83E-4836-99E5-7FF1AD53CBF8}">
      <dgm:prSet/>
      <dgm:spPr/>
      <dgm:t>
        <a:bodyPr/>
        <a:lstStyle/>
        <a:p>
          <a:endParaRPr lang="en-US"/>
        </a:p>
      </dgm:t>
    </dgm:pt>
    <dgm:pt modelId="{FF98DC6B-F559-4649-BF67-A4BC6B45E35B}" type="sibTrans" cxnId="{FF395856-D83E-4836-99E5-7FF1AD53CBF8}">
      <dgm:prSet/>
      <dgm:spPr/>
      <dgm:t>
        <a:bodyPr/>
        <a:lstStyle/>
        <a:p>
          <a:endParaRPr lang="en-US"/>
        </a:p>
      </dgm:t>
    </dgm:pt>
    <dgm:pt modelId="{80D81880-96D9-46B9-9D2F-3C22EAEFE22C}" type="pres">
      <dgm:prSet presAssocID="{C3EAF084-9BC5-410A-8E27-6AE30FB42393}" presName="root" presStyleCnt="0">
        <dgm:presLayoutVars>
          <dgm:dir/>
          <dgm:resizeHandles val="exact"/>
        </dgm:presLayoutVars>
      </dgm:prSet>
      <dgm:spPr/>
    </dgm:pt>
    <dgm:pt modelId="{6F52D65F-C0E5-4B6B-8336-644DE4DD6176}" type="pres">
      <dgm:prSet presAssocID="{8E0D47BE-0DE1-4C4E-90B8-00A4131B570C}" presName="compNode" presStyleCnt="0"/>
      <dgm:spPr/>
    </dgm:pt>
    <dgm:pt modelId="{BAE1D7E3-74C8-4A79-BA49-156D720F297A}" type="pres">
      <dgm:prSet presAssocID="{8E0D47BE-0DE1-4C4E-90B8-00A4131B570C}"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Forest scene"/>
        </a:ext>
      </dgm:extLst>
    </dgm:pt>
    <dgm:pt modelId="{404A17FE-808B-450B-B94A-8837A0238951}" type="pres">
      <dgm:prSet presAssocID="{8E0D47BE-0DE1-4C4E-90B8-00A4131B570C}" presName="spaceRect" presStyleCnt="0"/>
      <dgm:spPr/>
    </dgm:pt>
    <dgm:pt modelId="{87E55A0D-84B9-4A08-A0BF-42509D551FFC}" type="pres">
      <dgm:prSet presAssocID="{8E0D47BE-0DE1-4C4E-90B8-00A4131B570C}" presName="textRect" presStyleLbl="revTx" presStyleIdx="0" presStyleCnt="2">
        <dgm:presLayoutVars>
          <dgm:chMax val="1"/>
          <dgm:chPref val="1"/>
        </dgm:presLayoutVars>
      </dgm:prSet>
      <dgm:spPr/>
    </dgm:pt>
    <dgm:pt modelId="{5216E0B8-2F3D-431C-8CF0-4FE68227025E}" type="pres">
      <dgm:prSet presAssocID="{86FE60DF-513E-4E3E-906C-FF744689CBBC}" presName="sibTrans" presStyleCnt="0"/>
      <dgm:spPr/>
    </dgm:pt>
    <dgm:pt modelId="{0ED0BD4A-2C11-42AF-9C35-3AEB2FCF5953}" type="pres">
      <dgm:prSet presAssocID="{6FEF0587-AFE2-49A6-B79D-A3852C2C41CA}" presName="compNode" presStyleCnt="0"/>
      <dgm:spPr/>
    </dgm:pt>
    <dgm:pt modelId="{57BEAE0A-8AB6-461E-BCE0-D9EF385BD8C2}" type="pres">
      <dgm:prSet presAssocID="{6FEF0587-AFE2-49A6-B79D-A3852C2C41CA}"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rain"/>
        </a:ext>
      </dgm:extLst>
    </dgm:pt>
    <dgm:pt modelId="{9A8FEDE8-31C7-4010-88C0-00C4A5A8BF0D}" type="pres">
      <dgm:prSet presAssocID="{6FEF0587-AFE2-49A6-B79D-A3852C2C41CA}" presName="spaceRect" presStyleCnt="0"/>
      <dgm:spPr/>
    </dgm:pt>
    <dgm:pt modelId="{429D174F-7837-48FB-9817-67E2CCC0AD73}" type="pres">
      <dgm:prSet presAssocID="{6FEF0587-AFE2-49A6-B79D-A3852C2C41CA}" presName="textRect" presStyleLbl="revTx" presStyleIdx="1" presStyleCnt="2">
        <dgm:presLayoutVars>
          <dgm:chMax val="1"/>
          <dgm:chPref val="1"/>
        </dgm:presLayoutVars>
      </dgm:prSet>
      <dgm:spPr/>
    </dgm:pt>
  </dgm:ptLst>
  <dgm:cxnLst>
    <dgm:cxn modelId="{41457307-32CB-4CB2-9E7B-C46F4547074A}" type="presOf" srcId="{C3EAF084-9BC5-410A-8E27-6AE30FB42393}" destId="{80D81880-96D9-46B9-9D2F-3C22EAEFE22C}" srcOrd="0" destOrd="0" presId="urn:microsoft.com/office/officeart/2018/2/layout/IconLabelList"/>
    <dgm:cxn modelId="{B7E2D71F-A9F7-440D-A37D-AF1E3C477BD0}" type="presOf" srcId="{8E0D47BE-0DE1-4C4E-90B8-00A4131B570C}" destId="{87E55A0D-84B9-4A08-A0BF-42509D551FFC}" srcOrd="0" destOrd="0" presId="urn:microsoft.com/office/officeart/2018/2/layout/IconLabelList"/>
    <dgm:cxn modelId="{FF395856-D83E-4836-99E5-7FF1AD53CBF8}" srcId="{C3EAF084-9BC5-410A-8E27-6AE30FB42393}" destId="{6FEF0587-AFE2-49A6-B79D-A3852C2C41CA}" srcOrd="1" destOrd="0" parTransId="{86CA6A7F-FB42-4451-995E-7F2A0F93012A}" sibTransId="{FF98DC6B-F559-4649-BF67-A4BC6B45E35B}"/>
    <dgm:cxn modelId="{9C7F148C-EBE5-4F24-A831-E200C78D1E86}" type="presOf" srcId="{6FEF0587-AFE2-49A6-B79D-A3852C2C41CA}" destId="{429D174F-7837-48FB-9817-67E2CCC0AD73}" srcOrd="0" destOrd="0" presId="urn:microsoft.com/office/officeart/2018/2/layout/IconLabelList"/>
    <dgm:cxn modelId="{09A9C2AA-3403-41E7-A30E-3945D820E44C}" srcId="{C3EAF084-9BC5-410A-8E27-6AE30FB42393}" destId="{8E0D47BE-0DE1-4C4E-90B8-00A4131B570C}" srcOrd="0" destOrd="0" parTransId="{FB7BC75F-2029-43CA-A610-9D258AFE9533}" sibTransId="{86FE60DF-513E-4E3E-906C-FF744689CBBC}"/>
    <dgm:cxn modelId="{9D371861-0CB4-4CF9-8370-8D21C7CA8F4C}" type="presParOf" srcId="{80D81880-96D9-46B9-9D2F-3C22EAEFE22C}" destId="{6F52D65F-C0E5-4B6B-8336-644DE4DD6176}" srcOrd="0" destOrd="0" presId="urn:microsoft.com/office/officeart/2018/2/layout/IconLabelList"/>
    <dgm:cxn modelId="{B068FF15-564B-4F54-8F36-32AB097F7BD8}" type="presParOf" srcId="{6F52D65F-C0E5-4B6B-8336-644DE4DD6176}" destId="{BAE1D7E3-74C8-4A79-BA49-156D720F297A}" srcOrd="0" destOrd="0" presId="urn:microsoft.com/office/officeart/2018/2/layout/IconLabelList"/>
    <dgm:cxn modelId="{DA663B57-45F7-42B0-85C0-8226F25B3B57}" type="presParOf" srcId="{6F52D65F-C0E5-4B6B-8336-644DE4DD6176}" destId="{404A17FE-808B-450B-B94A-8837A0238951}" srcOrd="1" destOrd="0" presId="urn:microsoft.com/office/officeart/2018/2/layout/IconLabelList"/>
    <dgm:cxn modelId="{2C6EA1F0-3AC5-4A4A-872F-D292F073F7AB}" type="presParOf" srcId="{6F52D65F-C0E5-4B6B-8336-644DE4DD6176}" destId="{87E55A0D-84B9-4A08-A0BF-42509D551FFC}" srcOrd="2" destOrd="0" presId="urn:microsoft.com/office/officeart/2018/2/layout/IconLabelList"/>
    <dgm:cxn modelId="{C84506BC-D4D0-4CA6-968E-E833203EC12C}" type="presParOf" srcId="{80D81880-96D9-46B9-9D2F-3C22EAEFE22C}" destId="{5216E0B8-2F3D-431C-8CF0-4FE68227025E}" srcOrd="1" destOrd="0" presId="urn:microsoft.com/office/officeart/2018/2/layout/IconLabelList"/>
    <dgm:cxn modelId="{BB4BF098-5DC9-4112-9271-7ABED2E8B5CF}" type="presParOf" srcId="{80D81880-96D9-46B9-9D2F-3C22EAEFE22C}" destId="{0ED0BD4A-2C11-42AF-9C35-3AEB2FCF5953}" srcOrd="2" destOrd="0" presId="urn:microsoft.com/office/officeart/2018/2/layout/IconLabelList"/>
    <dgm:cxn modelId="{B79224DF-9581-4116-9352-055A1DBD02E1}" type="presParOf" srcId="{0ED0BD4A-2C11-42AF-9C35-3AEB2FCF5953}" destId="{57BEAE0A-8AB6-461E-BCE0-D9EF385BD8C2}" srcOrd="0" destOrd="0" presId="urn:microsoft.com/office/officeart/2018/2/layout/IconLabelList"/>
    <dgm:cxn modelId="{BD94EF91-5564-4F75-83D4-A7C5C5D6B6F5}" type="presParOf" srcId="{0ED0BD4A-2C11-42AF-9C35-3AEB2FCF5953}" destId="{9A8FEDE8-31C7-4010-88C0-00C4A5A8BF0D}" srcOrd="1" destOrd="0" presId="urn:microsoft.com/office/officeart/2018/2/layout/IconLabelList"/>
    <dgm:cxn modelId="{5FF886B3-3A4F-435C-B6D4-8EAFFCDC86A5}" type="presParOf" srcId="{0ED0BD4A-2C11-42AF-9C35-3AEB2FCF5953}" destId="{429D174F-7837-48FB-9817-67E2CCC0AD73}" srcOrd="2" destOrd="0" presId="urn:microsoft.com/office/officeart/2018/2/layout/IconLabel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6E17E7F-F815-45E9-AA09-651F9290D93C}"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4E14EC84-95DE-46B8-A810-A4A87D6B63B7}">
      <dgm:prSet/>
      <dgm:spPr/>
      <dgm:t>
        <a:bodyPr/>
        <a:lstStyle/>
        <a:p>
          <a:r>
            <a:rPr lang="en-US" dirty="0"/>
            <a:t>Imbalanced Dataset</a:t>
          </a:r>
        </a:p>
      </dgm:t>
    </dgm:pt>
    <dgm:pt modelId="{AA757B86-5D47-4DE5-9CA3-26F03E64D9A4}" type="parTrans" cxnId="{59D9BC24-C975-44C7-AE16-3CE9C805F0DC}">
      <dgm:prSet/>
      <dgm:spPr/>
      <dgm:t>
        <a:bodyPr/>
        <a:lstStyle/>
        <a:p>
          <a:endParaRPr lang="en-US"/>
        </a:p>
      </dgm:t>
    </dgm:pt>
    <dgm:pt modelId="{8B975B69-E06C-41A7-9959-24D0DDE0B81A}" type="sibTrans" cxnId="{59D9BC24-C975-44C7-AE16-3CE9C805F0DC}">
      <dgm:prSet/>
      <dgm:spPr/>
      <dgm:t>
        <a:bodyPr/>
        <a:lstStyle/>
        <a:p>
          <a:endParaRPr lang="en-US"/>
        </a:p>
      </dgm:t>
    </dgm:pt>
    <dgm:pt modelId="{665584A5-72F2-4A09-88B5-A0FA9212E621}">
      <dgm:prSet/>
      <dgm:spPr/>
      <dgm:t>
        <a:bodyPr/>
        <a:lstStyle/>
        <a:p>
          <a:r>
            <a:rPr lang="en-US" dirty="0"/>
            <a:t>Dataset size</a:t>
          </a:r>
        </a:p>
      </dgm:t>
    </dgm:pt>
    <dgm:pt modelId="{741DFB66-5E44-4E93-B29C-F240784496CF}" type="parTrans" cxnId="{431FEEF2-7C0A-4159-B44B-9BDF50FE4E75}">
      <dgm:prSet/>
      <dgm:spPr/>
      <dgm:t>
        <a:bodyPr/>
        <a:lstStyle/>
        <a:p>
          <a:endParaRPr lang="en-US"/>
        </a:p>
      </dgm:t>
    </dgm:pt>
    <dgm:pt modelId="{EE341B03-B9DC-4374-A74A-3F7B83BC1FBB}" type="sibTrans" cxnId="{431FEEF2-7C0A-4159-B44B-9BDF50FE4E75}">
      <dgm:prSet/>
      <dgm:spPr/>
      <dgm:t>
        <a:bodyPr/>
        <a:lstStyle/>
        <a:p>
          <a:endParaRPr lang="en-US"/>
        </a:p>
      </dgm:t>
    </dgm:pt>
    <dgm:pt modelId="{3C3663B4-CBE4-44B3-8EDA-6BD7422415F2}" type="pres">
      <dgm:prSet presAssocID="{26E17E7F-F815-45E9-AA09-651F9290D93C}" presName="root" presStyleCnt="0">
        <dgm:presLayoutVars>
          <dgm:dir/>
          <dgm:resizeHandles val="exact"/>
        </dgm:presLayoutVars>
      </dgm:prSet>
      <dgm:spPr/>
    </dgm:pt>
    <dgm:pt modelId="{D80FCB03-E2CD-4C32-AC16-B4E7BCA5A715}" type="pres">
      <dgm:prSet presAssocID="{4E14EC84-95DE-46B8-A810-A4A87D6B63B7}" presName="compNode" presStyleCnt="0"/>
      <dgm:spPr/>
    </dgm:pt>
    <dgm:pt modelId="{CCE59AF4-D851-4B8D-8AC5-E8D2E4787D8E}" type="pres">
      <dgm:prSet presAssocID="{4E14EC84-95DE-46B8-A810-A4A87D6B63B7}"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4247E1DD-ED38-45CA-BA1E-0BA6AD5386F2}" type="pres">
      <dgm:prSet presAssocID="{4E14EC84-95DE-46B8-A810-A4A87D6B63B7}" presName="spaceRect" presStyleCnt="0"/>
      <dgm:spPr/>
    </dgm:pt>
    <dgm:pt modelId="{109F067E-4777-4B2B-B20B-74892C1EE6D7}" type="pres">
      <dgm:prSet presAssocID="{4E14EC84-95DE-46B8-A810-A4A87D6B63B7}" presName="textRect" presStyleLbl="revTx" presStyleIdx="0" presStyleCnt="2">
        <dgm:presLayoutVars>
          <dgm:chMax val="1"/>
          <dgm:chPref val="1"/>
        </dgm:presLayoutVars>
      </dgm:prSet>
      <dgm:spPr/>
    </dgm:pt>
    <dgm:pt modelId="{C9D939E6-8971-4B7D-BEC8-C4139BF531D9}" type="pres">
      <dgm:prSet presAssocID="{8B975B69-E06C-41A7-9959-24D0DDE0B81A}" presName="sibTrans" presStyleCnt="0"/>
      <dgm:spPr/>
    </dgm:pt>
    <dgm:pt modelId="{12B553A8-2B12-4A64-BF0E-8D14A85B878B}" type="pres">
      <dgm:prSet presAssocID="{665584A5-72F2-4A09-88B5-A0FA9212E621}" presName="compNode" presStyleCnt="0"/>
      <dgm:spPr/>
    </dgm:pt>
    <dgm:pt modelId="{41FDD49B-1B21-4756-A43A-C1D50305881F}" type="pres">
      <dgm:prSet presAssocID="{665584A5-72F2-4A09-88B5-A0FA9212E621}"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ar chart"/>
        </a:ext>
      </dgm:extLst>
    </dgm:pt>
    <dgm:pt modelId="{C3C31062-2011-4D1A-AB0F-5162F0E84ABD}" type="pres">
      <dgm:prSet presAssocID="{665584A5-72F2-4A09-88B5-A0FA9212E621}" presName="spaceRect" presStyleCnt="0"/>
      <dgm:spPr/>
    </dgm:pt>
    <dgm:pt modelId="{F432F9A1-041C-4A5B-8E3D-6D6D4F040094}" type="pres">
      <dgm:prSet presAssocID="{665584A5-72F2-4A09-88B5-A0FA9212E621}" presName="textRect" presStyleLbl="revTx" presStyleIdx="1" presStyleCnt="2">
        <dgm:presLayoutVars>
          <dgm:chMax val="1"/>
          <dgm:chPref val="1"/>
        </dgm:presLayoutVars>
      </dgm:prSet>
      <dgm:spPr/>
    </dgm:pt>
  </dgm:ptLst>
  <dgm:cxnLst>
    <dgm:cxn modelId="{59D9BC24-C975-44C7-AE16-3CE9C805F0DC}" srcId="{26E17E7F-F815-45E9-AA09-651F9290D93C}" destId="{4E14EC84-95DE-46B8-A810-A4A87D6B63B7}" srcOrd="0" destOrd="0" parTransId="{AA757B86-5D47-4DE5-9CA3-26F03E64D9A4}" sibTransId="{8B975B69-E06C-41A7-9959-24D0DDE0B81A}"/>
    <dgm:cxn modelId="{A9D3BE5D-19C8-4E2C-AFB8-91D811DD615C}" type="presOf" srcId="{665584A5-72F2-4A09-88B5-A0FA9212E621}" destId="{F432F9A1-041C-4A5B-8E3D-6D6D4F040094}" srcOrd="0" destOrd="0" presId="urn:microsoft.com/office/officeart/2018/2/layout/IconLabelList"/>
    <dgm:cxn modelId="{E9BBD688-FE25-4991-90B9-EC730A266FFE}" type="presOf" srcId="{4E14EC84-95DE-46B8-A810-A4A87D6B63B7}" destId="{109F067E-4777-4B2B-B20B-74892C1EE6D7}" srcOrd="0" destOrd="0" presId="urn:microsoft.com/office/officeart/2018/2/layout/IconLabelList"/>
    <dgm:cxn modelId="{431FEEF2-7C0A-4159-B44B-9BDF50FE4E75}" srcId="{26E17E7F-F815-45E9-AA09-651F9290D93C}" destId="{665584A5-72F2-4A09-88B5-A0FA9212E621}" srcOrd="1" destOrd="0" parTransId="{741DFB66-5E44-4E93-B29C-F240784496CF}" sibTransId="{EE341B03-B9DC-4374-A74A-3F7B83BC1FBB}"/>
    <dgm:cxn modelId="{864042F8-1849-422A-B378-AFC93E3D1F74}" type="presOf" srcId="{26E17E7F-F815-45E9-AA09-651F9290D93C}" destId="{3C3663B4-CBE4-44B3-8EDA-6BD7422415F2}" srcOrd="0" destOrd="0" presId="urn:microsoft.com/office/officeart/2018/2/layout/IconLabelList"/>
    <dgm:cxn modelId="{EF3A99E4-1146-45FF-B947-F17A4EC4C74F}" type="presParOf" srcId="{3C3663B4-CBE4-44B3-8EDA-6BD7422415F2}" destId="{D80FCB03-E2CD-4C32-AC16-B4E7BCA5A715}" srcOrd="0" destOrd="0" presId="urn:microsoft.com/office/officeart/2018/2/layout/IconLabelList"/>
    <dgm:cxn modelId="{82E67315-6CEE-4737-A69D-6DE17DA6FA0A}" type="presParOf" srcId="{D80FCB03-E2CD-4C32-AC16-B4E7BCA5A715}" destId="{CCE59AF4-D851-4B8D-8AC5-E8D2E4787D8E}" srcOrd="0" destOrd="0" presId="urn:microsoft.com/office/officeart/2018/2/layout/IconLabelList"/>
    <dgm:cxn modelId="{FAD21FF2-2DA0-486E-8052-1CE4D91BAEFA}" type="presParOf" srcId="{D80FCB03-E2CD-4C32-AC16-B4E7BCA5A715}" destId="{4247E1DD-ED38-45CA-BA1E-0BA6AD5386F2}" srcOrd="1" destOrd="0" presId="urn:microsoft.com/office/officeart/2018/2/layout/IconLabelList"/>
    <dgm:cxn modelId="{210396A2-6708-4518-8AC6-55A28A891BD0}" type="presParOf" srcId="{D80FCB03-E2CD-4C32-AC16-B4E7BCA5A715}" destId="{109F067E-4777-4B2B-B20B-74892C1EE6D7}" srcOrd="2" destOrd="0" presId="urn:microsoft.com/office/officeart/2018/2/layout/IconLabelList"/>
    <dgm:cxn modelId="{A74324D6-A4F8-4A3D-8F8E-2112C0B81C66}" type="presParOf" srcId="{3C3663B4-CBE4-44B3-8EDA-6BD7422415F2}" destId="{C9D939E6-8971-4B7D-BEC8-C4139BF531D9}" srcOrd="1" destOrd="0" presId="urn:microsoft.com/office/officeart/2018/2/layout/IconLabelList"/>
    <dgm:cxn modelId="{6CFDB50E-D9A7-49AE-9A72-BDCCEBFCBBE7}" type="presParOf" srcId="{3C3663B4-CBE4-44B3-8EDA-6BD7422415F2}" destId="{12B553A8-2B12-4A64-BF0E-8D14A85B878B}" srcOrd="2" destOrd="0" presId="urn:microsoft.com/office/officeart/2018/2/layout/IconLabelList"/>
    <dgm:cxn modelId="{E8A0D926-6B10-46D6-8336-1A1461E30483}" type="presParOf" srcId="{12B553A8-2B12-4A64-BF0E-8D14A85B878B}" destId="{41FDD49B-1B21-4756-A43A-C1D50305881F}" srcOrd="0" destOrd="0" presId="urn:microsoft.com/office/officeart/2018/2/layout/IconLabelList"/>
    <dgm:cxn modelId="{C1708E1A-6D5A-4A3D-95CF-4759DCFCAAEA}" type="presParOf" srcId="{12B553A8-2B12-4A64-BF0E-8D14A85B878B}" destId="{C3C31062-2011-4D1A-AB0F-5162F0E84ABD}" srcOrd="1" destOrd="0" presId="urn:microsoft.com/office/officeart/2018/2/layout/IconLabelList"/>
    <dgm:cxn modelId="{494AFACB-FC1B-4096-9270-D2DC35C42087}" type="presParOf" srcId="{12B553A8-2B12-4A64-BF0E-8D14A85B878B}" destId="{F432F9A1-041C-4A5B-8E3D-6D6D4F040094}" srcOrd="2" destOrd="0" presId="urn:microsoft.com/office/officeart/2018/2/layout/IconLabel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41E24AA-E40A-47C5-9B72-76B312B5AF1D}" type="doc">
      <dgm:prSet loTypeId="urn:microsoft.com/office/officeart/2005/8/layout/list1" loCatId="list" qsTypeId="urn:microsoft.com/office/officeart/2005/8/quickstyle/simple4" qsCatId="simple" csTypeId="urn:microsoft.com/office/officeart/2005/8/colors/colorful5" csCatId="colorful"/>
      <dgm:spPr/>
      <dgm:t>
        <a:bodyPr/>
        <a:lstStyle/>
        <a:p>
          <a:endParaRPr lang="en-US"/>
        </a:p>
      </dgm:t>
    </dgm:pt>
    <dgm:pt modelId="{FB71373C-9583-4001-9617-28F98A1ADAF0}">
      <dgm:prSet/>
      <dgm:spPr/>
      <dgm:t>
        <a:bodyPr/>
        <a:lstStyle/>
        <a:p>
          <a:r>
            <a:rPr lang="en-US"/>
            <a:t>Which model to use?</a:t>
          </a:r>
        </a:p>
      </dgm:t>
    </dgm:pt>
    <dgm:pt modelId="{63AE4D13-7732-4924-8018-343A58B09A82}" type="parTrans" cxnId="{48315B61-3A70-4080-B040-48F677C42A60}">
      <dgm:prSet/>
      <dgm:spPr/>
      <dgm:t>
        <a:bodyPr/>
        <a:lstStyle/>
        <a:p>
          <a:endParaRPr lang="en-US"/>
        </a:p>
      </dgm:t>
    </dgm:pt>
    <dgm:pt modelId="{9C02A2F7-C3A0-4496-A640-11DF7340F1D4}" type="sibTrans" cxnId="{48315B61-3A70-4080-B040-48F677C42A60}">
      <dgm:prSet/>
      <dgm:spPr/>
      <dgm:t>
        <a:bodyPr/>
        <a:lstStyle/>
        <a:p>
          <a:endParaRPr lang="en-US"/>
        </a:p>
      </dgm:t>
    </dgm:pt>
    <dgm:pt modelId="{6F4816AE-EB35-42C8-8DE4-8EB84A67F9C4}">
      <dgm:prSet/>
      <dgm:spPr/>
      <dgm:t>
        <a:bodyPr/>
        <a:lstStyle/>
        <a:p>
          <a:r>
            <a:rPr lang="en-US"/>
            <a:t>When to use Random Forest</a:t>
          </a:r>
        </a:p>
      </dgm:t>
    </dgm:pt>
    <dgm:pt modelId="{72FD7A50-D586-405E-9D52-4BE372796E95}" type="parTrans" cxnId="{74718A49-E7F7-46C4-8B8A-01783D57849A}">
      <dgm:prSet/>
      <dgm:spPr/>
      <dgm:t>
        <a:bodyPr/>
        <a:lstStyle/>
        <a:p>
          <a:endParaRPr lang="en-US"/>
        </a:p>
      </dgm:t>
    </dgm:pt>
    <dgm:pt modelId="{30B7BB48-FE97-45ED-B684-A430EC859A8D}" type="sibTrans" cxnId="{74718A49-E7F7-46C4-8B8A-01783D57849A}">
      <dgm:prSet/>
      <dgm:spPr/>
      <dgm:t>
        <a:bodyPr/>
        <a:lstStyle/>
        <a:p>
          <a:endParaRPr lang="en-US"/>
        </a:p>
      </dgm:t>
    </dgm:pt>
    <dgm:pt modelId="{3B39ECFC-DB96-410E-A501-53321D313933}">
      <dgm:prSet/>
      <dgm:spPr/>
      <dgm:t>
        <a:bodyPr/>
        <a:lstStyle/>
        <a:p>
          <a:r>
            <a:rPr lang="en-US"/>
            <a:t>This model is preferable when it is more important to prioritize lowering false positives at the cost of some fraudulent transactions not being flagged.</a:t>
          </a:r>
          <a:br>
            <a:rPr lang="en-US"/>
          </a:br>
          <a:br>
            <a:rPr lang="en-US"/>
          </a:br>
          <a:endParaRPr lang="en-US"/>
        </a:p>
      </dgm:t>
    </dgm:pt>
    <dgm:pt modelId="{A8852AB8-04C2-4B07-8221-651332B313F7}" type="parTrans" cxnId="{5AF82C08-FA4D-472B-BB37-206478ADA1A4}">
      <dgm:prSet/>
      <dgm:spPr/>
      <dgm:t>
        <a:bodyPr/>
        <a:lstStyle/>
        <a:p>
          <a:endParaRPr lang="en-US"/>
        </a:p>
      </dgm:t>
    </dgm:pt>
    <dgm:pt modelId="{C6B65055-3D6F-4928-8E73-35CC180634AB}" type="sibTrans" cxnId="{5AF82C08-FA4D-472B-BB37-206478ADA1A4}">
      <dgm:prSet/>
      <dgm:spPr/>
      <dgm:t>
        <a:bodyPr/>
        <a:lstStyle/>
        <a:p>
          <a:endParaRPr lang="en-US"/>
        </a:p>
      </dgm:t>
    </dgm:pt>
    <dgm:pt modelId="{1ADDD69F-2A5E-4291-856D-782BD3A276D9}">
      <dgm:prSet/>
      <dgm:spPr/>
      <dgm:t>
        <a:bodyPr/>
        <a:lstStyle/>
        <a:p>
          <a:r>
            <a:rPr lang="en-US"/>
            <a:t>When to use LSTM</a:t>
          </a:r>
        </a:p>
      </dgm:t>
    </dgm:pt>
    <dgm:pt modelId="{08E7C652-4FE5-460C-A91D-1FD0F9B976E7}" type="parTrans" cxnId="{B83ADAD0-E86B-4731-877D-BF3CB12821F8}">
      <dgm:prSet/>
      <dgm:spPr/>
      <dgm:t>
        <a:bodyPr/>
        <a:lstStyle/>
        <a:p>
          <a:endParaRPr lang="en-US"/>
        </a:p>
      </dgm:t>
    </dgm:pt>
    <dgm:pt modelId="{42CD9B3B-565D-4FDF-89C6-F5F00624FD81}" type="sibTrans" cxnId="{B83ADAD0-E86B-4731-877D-BF3CB12821F8}">
      <dgm:prSet/>
      <dgm:spPr/>
      <dgm:t>
        <a:bodyPr/>
        <a:lstStyle/>
        <a:p>
          <a:endParaRPr lang="en-US"/>
        </a:p>
      </dgm:t>
    </dgm:pt>
    <dgm:pt modelId="{7280A617-6B9D-49FE-B50B-AB5BF70A37C1}">
      <dgm:prSet/>
      <dgm:spPr/>
      <dgm:t>
        <a:bodyPr/>
        <a:lstStyle/>
        <a:p>
          <a:r>
            <a:rPr lang="en-US"/>
            <a:t>This model is preferable when it is more important to capture a higher number of fraudulent transactions at the cost of a higher number of false positives. </a:t>
          </a:r>
        </a:p>
      </dgm:t>
    </dgm:pt>
    <dgm:pt modelId="{F0B0619E-EBAD-44A7-B247-A4FC58843968}" type="parTrans" cxnId="{84EE8793-8980-4C9F-AE35-5A78BD0949B1}">
      <dgm:prSet/>
      <dgm:spPr/>
      <dgm:t>
        <a:bodyPr/>
        <a:lstStyle/>
        <a:p>
          <a:endParaRPr lang="en-US"/>
        </a:p>
      </dgm:t>
    </dgm:pt>
    <dgm:pt modelId="{DA853319-5B11-4DE4-A8FC-9F3D6AAECE0C}" type="sibTrans" cxnId="{84EE8793-8980-4C9F-AE35-5A78BD0949B1}">
      <dgm:prSet/>
      <dgm:spPr/>
      <dgm:t>
        <a:bodyPr/>
        <a:lstStyle/>
        <a:p>
          <a:endParaRPr lang="en-US"/>
        </a:p>
      </dgm:t>
    </dgm:pt>
    <dgm:pt modelId="{1FDC7EC3-8D1F-2948-A70C-6C00B9BDC8EC}" type="pres">
      <dgm:prSet presAssocID="{441E24AA-E40A-47C5-9B72-76B312B5AF1D}" presName="linear" presStyleCnt="0">
        <dgm:presLayoutVars>
          <dgm:dir/>
          <dgm:animLvl val="lvl"/>
          <dgm:resizeHandles val="exact"/>
        </dgm:presLayoutVars>
      </dgm:prSet>
      <dgm:spPr/>
    </dgm:pt>
    <dgm:pt modelId="{235EB81B-CADE-3347-B34D-0A64B64BDE4F}" type="pres">
      <dgm:prSet presAssocID="{FB71373C-9583-4001-9617-28F98A1ADAF0}" presName="parentLin" presStyleCnt="0"/>
      <dgm:spPr/>
    </dgm:pt>
    <dgm:pt modelId="{04DFCFC2-D1F3-4643-B4B1-23C8569A4EC9}" type="pres">
      <dgm:prSet presAssocID="{FB71373C-9583-4001-9617-28F98A1ADAF0}" presName="parentLeftMargin" presStyleLbl="node1" presStyleIdx="0" presStyleCnt="1"/>
      <dgm:spPr/>
    </dgm:pt>
    <dgm:pt modelId="{D4021A33-61F0-8E4C-BB27-1A5EF79B81EF}" type="pres">
      <dgm:prSet presAssocID="{FB71373C-9583-4001-9617-28F98A1ADAF0}" presName="parentText" presStyleLbl="node1" presStyleIdx="0" presStyleCnt="1">
        <dgm:presLayoutVars>
          <dgm:chMax val="0"/>
          <dgm:bulletEnabled val="1"/>
        </dgm:presLayoutVars>
      </dgm:prSet>
      <dgm:spPr/>
    </dgm:pt>
    <dgm:pt modelId="{F3AFDA40-B92A-C649-8901-81751B430232}" type="pres">
      <dgm:prSet presAssocID="{FB71373C-9583-4001-9617-28F98A1ADAF0}" presName="negativeSpace" presStyleCnt="0"/>
      <dgm:spPr/>
    </dgm:pt>
    <dgm:pt modelId="{E8023B81-5AD4-DA4A-8BE4-FC605A31B65F}" type="pres">
      <dgm:prSet presAssocID="{FB71373C-9583-4001-9617-28F98A1ADAF0}" presName="childText" presStyleLbl="conFgAcc1" presStyleIdx="0" presStyleCnt="1">
        <dgm:presLayoutVars>
          <dgm:bulletEnabled val="1"/>
        </dgm:presLayoutVars>
      </dgm:prSet>
      <dgm:spPr/>
    </dgm:pt>
  </dgm:ptLst>
  <dgm:cxnLst>
    <dgm:cxn modelId="{5AF82C08-FA4D-472B-BB37-206478ADA1A4}" srcId="{6F4816AE-EB35-42C8-8DE4-8EB84A67F9C4}" destId="{3B39ECFC-DB96-410E-A501-53321D313933}" srcOrd="0" destOrd="0" parTransId="{A8852AB8-04C2-4B07-8221-651332B313F7}" sibTransId="{C6B65055-3D6F-4928-8E73-35CC180634AB}"/>
    <dgm:cxn modelId="{66F3C62A-B942-F44B-8D5B-2EAE5CE4840B}" type="presOf" srcId="{6F4816AE-EB35-42C8-8DE4-8EB84A67F9C4}" destId="{E8023B81-5AD4-DA4A-8BE4-FC605A31B65F}" srcOrd="0" destOrd="0" presId="urn:microsoft.com/office/officeart/2005/8/layout/list1"/>
    <dgm:cxn modelId="{74718A49-E7F7-46C4-8B8A-01783D57849A}" srcId="{FB71373C-9583-4001-9617-28F98A1ADAF0}" destId="{6F4816AE-EB35-42C8-8DE4-8EB84A67F9C4}" srcOrd="0" destOrd="0" parTransId="{72FD7A50-D586-405E-9D52-4BE372796E95}" sibTransId="{30B7BB48-FE97-45ED-B684-A430EC859A8D}"/>
    <dgm:cxn modelId="{196BE34D-D0C5-C540-A508-6D01DB002DAC}" type="presOf" srcId="{7280A617-6B9D-49FE-B50B-AB5BF70A37C1}" destId="{E8023B81-5AD4-DA4A-8BE4-FC605A31B65F}" srcOrd="0" destOrd="3" presId="urn:microsoft.com/office/officeart/2005/8/layout/list1"/>
    <dgm:cxn modelId="{DEBC585A-A8B7-984B-93E9-5CF712B39EE1}" type="presOf" srcId="{FB71373C-9583-4001-9617-28F98A1ADAF0}" destId="{D4021A33-61F0-8E4C-BB27-1A5EF79B81EF}" srcOrd="1" destOrd="0" presId="urn:microsoft.com/office/officeart/2005/8/layout/list1"/>
    <dgm:cxn modelId="{48315B61-3A70-4080-B040-48F677C42A60}" srcId="{441E24AA-E40A-47C5-9B72-76B312B5AF1D}" destId="{FB71373C-9583-4001-9617-28F98A1ADAF0}" srcOrd="0" destOrd="0" parTransId="{63AE4D13-7732-4924-8018-343A58B09A82}" sibTransId="{9C02A2F7-C3A0-4496-A640-11DF7340F1D4}"/>
    <dgm:cxn modelId="{50C0AB6A-6457-2E42-B908-E1D085232109}" type="presOf" srcId="{1ADDD69F-2A5E-4291-856D-782BD3A276D9}" destId="{E8023B81-5AD4-DA4A-8BE4-FC605A31B65F}" srcOrd="0" destOrd="2" presId="urn:microsoft.com/office/officeart/2005/8/layout/list1"/>
    <dgm:cxn modelId="{5A304F80-2D88-B644-A827-BBD086912EC0}" type="presOf" srcId="{3B39ECFC-DB96-410E-A501-53321D313933}" destId="{E8023B81-5AD4-DA4A-8BE4-FC605A31B65F}" srcOrd="0" destOrd="1" presId="urn:microsoft.com/office/officeart/2005/8/layout/list1"/>
    <dgm:cxn modelId="{84EE8793-8980-4C9F-AE35-5A78BD0949B1}" srcId="{1ADDD69F-2A5E-4291-856D-782BD3A276D9}" destId="{7280A617-6B9D-49FE-B50B-AB5BF70A37C1}" srcOrd="0" destOrd="0" parTransId="{F0B0619E-EBAD-44A7-B247-A4FC58843968}" sibTransId="{DA853319-5B11-4DE4-A8FC-9F3D6AAECE0C}"/>
    <dgm:cxn modelId="{B83ADAD0-E86B-4731-877D-BF3CB12821F8}" srcId="{FB71373C-9583-4001-9617-28F98A1ADAF0}" destId="{1ADDD69F-2A5E-4291-856D-782BD3A276D9}" srcOrd="1" destOrd="0" parTransId="{08E7C652-4FE5-460C-A91D-1FD0F9B976E7}" sibTransId="{42CD9B3B-565D-4FDF-89C6-F5F00624FD81}"/>
    <dgm:cxn modelId="{BFCE55EA-E1D7-B841-94C3-295E54B86AA9}" type="presOf" srcId="{441E24AA-E40A-47C5-9B72-76B312B5AF1D}" destId="{1FDC7EC3-8D1F-2948-A70C-6C00B9BDC8EC}" srcOrd="0" destOrd="0" presId="urn:microsoft.com/office/officeart/2005/8/layout/list1"/>
    <dgm:cxn modelId="{7457E6F3-EBA9-C843-B6AF-A2A86C5E6115}" type="presOf" srcId="{FB71373C-9583-4001-9617-28F98A1ADAF0}" destId="{04DFCFC2-D1F3-4643-B4B1-23C8569A4EC9}" srcOrd="0" destOrd="0" presId="urn:microsoft.com/office/officeart/2005/8/layout/list1"/>
    <dgm:cxn modelId="{5CAED845-27F3-704D-AAB5-3FFE3ACF68A9}" type="presParOf" srcId="{1FDC7EC3-8D1F-2948-A70C-6C00B9BDC8EC}" destId="{235EB81B-CADE-3347-B34D-0A64B64BDE4F}" srcOrd="0" destOrd="0" presId="urn:microsoft.com/office/officeart/2005/8/layout/list1"/>
    <dgm:cxn modelId="{B0AEE248-44B4-B844-8A1D-B60469BFEA0B}" type="presParOf" srcId="{235EB81B-CADE-3347-B34D-0A64B64BDE4F}" destId="{04DFCFC2-D1F3-4643-B4B1-23C8569A4EC9}" srcOrd="0" destOrd="0" presId="urn:microsoft.com/office/officeart/2005/8/layout/list1"/>
    <dgm:cxn modelId="{10780B5C-7B2D-0440-AF8D-6E7BA8E4DC72}" type="presParOf" srcId="{235EB81B-CADE-3347-B34D-0A64B64BDE4F}" destId="{D4021A33-61F0-8E4C-BB27-1A5EF79B81EF}" srcOrd="1" destOrd="0" presId="urn:microsoft.com/office/officeart/2005/8/layout/list1"/>
    <dgm:cxn modelId="{C710F6C3-84A3-3143-AA9F-58CB89292824}" type="presParOf" srcId="{1FDC7EC3-8D1F-2948-A70C-6C00B9BDC8EC}" destId="{F3AFDA40-B92A-C649-8901-81751B430232}" srcOrd="1" destOrd="0" presId="urn:microsoft.com/office/officeart/2005/8/layout/list1"/>
    <dgm:cxn modelId="{D4C5DDC7-563C-4340-96E8-A589693EE39B}" type="presParOf" srcId="{1FDC7EC3-8D1F-2948-A70C-6C00B9BDC8EC}" destId="{E8023B81-5AD4-DA4A-8BE4-FC605A31B65F}" srcOrd="2" destOrd="0" presId="urn:microsoft.com/office/officeart/2005/8/layout/list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403E082-87E0-4286-9012-94C54CC24A37}" type="doc">
      <dgm:prSet loTypeId="urn:microsoft.com/office/officeart/2008/layout/LinedList" loCatId="list" qsTypeId="urn:microsoft.com/office/officeart/2005/8/quickstyle/simple4" qsCatId="simple" csTypeId="urn:microsoft.com/office/officeart/2005/8/colors/colorful2" csCatId="colorful" phldr="1"/>
      <dgm:spPr/>
      <dgm:t>
        <a:bodyPr/>
        <a:lstStyle/>
        <a:p>
          <a:endParaRPr lang="en-US"/>
        </a:p>
      </dgm:t>
    </dgm:pt>
    <dgm:pt modelId="{A1004022-2CEA-4659-8A06-BA59040BA5C6}">
      <dgm:prSet/>
      <dgm:spPr/>
      <dgm:t>
        <a:bodyPr/>
        <a:lstStyle/>
        <a:p>
          <a:r>
            <a:rPr lang="en-US" baseline="0" dirty="0"/>
            <a:t>This project prioritized the ethical use of the data and strove to protect any possible sensitive information. The dataset used for this project was a synthetic dataset, which greatly helps because no actual customer information was used in the project. </a:t>
          </a:r>
          <a:endParaRPr lang="en-US" dirty="0"/>
        </a:p>
      </dgm:t>
    </dgm:pt>
    <dgm:pt modelId="{00529CE9-5E7F-401A-8C7F-16F49443721B}" type="parTrans" cxnId="{88587A79-D4C5-44C9-9E8C-79D83F2CA7C6}">
      <dgm:prSet/>
      <dgm:spPr/>
      <dgm:t>
        <a:bodyPr/>
        <a:lstStyle/>
        <a:p>
          <a:endParaRPr lang="en-US"/>
        </a:p>
      </dgm:t>
    </dgm:pt>
    <dgm:pt modelId="{358FD3AE-E0C2-4C81-9E79-FEB09D8EB1E4}" type="sibTrans" cxnId="{88587A79-D4C5-44C9-9E8C-79D83F2CA7C6}">
      <dgm:prSet/>
      <dgm:spPr/>
      <dgm:t>
        <a:bodyPr/>
        <a:lstStyle/>
        <a:p>
          <a:endParaRPr lang="en-US"/>
        </a:p>
      </dgm:t>
    </dgm:pt>
    <dgm:pt modelId="{D94A9871-521A-49FC-A708-99C422C66682}">
      <dgm:prSet/>
      <dgm:spPr/>
      <dgm:t>
        <a:bodyPr/>
        <a:lstStyle/>
        <a:p>
          <a:r>
            <a:rPr lang="en-US" baseline="0" dirty="0"/>
            <a:t>The user dataset was not included in the models used in this project to prevent the necessity for including any potentially sensitive data in real-world deployments. </a:t>
          </a:r>
          <a:endParaRPr lang="en-US" dirty="0"/>
        </a:p>
      </dgm:t>
    </dgm:pt>
    <dgm:pt modelId="{08C7C810-E484-4A18-88DF-CE6827F38615}" type="parTrans" cxnId="{F0DAAA81-000D-498A-BCA1-5BB9FE4142A0}">
      <dgm:prSet/>
      <dgm:spPr/>
      <dgm:t>
        <a:bodyPr/>
        <a:lstStyle/>
        <a:p>
          <a:endParaRPr lang="en-US"/>
        </a:p>
      </dgm:t>
    </dgm:pt>
    <dgm:pt modelId="{467E48C9-3F45-4446-AD29-4BA7CC298536}" type="sibTrans" cxnId="{F0DAAA81-000D-498A-BCA1-5BB9FE4142A0}">
      <dgm:prSet/>
      <dgm:spPr/>
      <dgm:t>
        <a:bodyPr/>
        <a:lstStyle/>
        <a:p>
          <a:endParaRPr lang="en-US"/>
        </a:p>
      </dgm:t>
    </dgm:pt>
    <dgm:pt modelId="{2D10654D-A1B2-854D-8FC9-BEADDE0C5B7D}" type="pres">
      <dgm:prSet presAssocID="{4403E082-87E0-4286-9012-94C54CC24A37}" presName="vert0" presStyleCnt="0">
        <dgm:presLayoutVars>
          <dgm:dir/>
          <dgm:animOne val="branch"/>
          <dgm:animLvl val="lvl"/>
        </dgm:presLayoutVars>
      </dgm:prSet>
      <dgm:spPr/>
    </dgm:pt>
    <dgm:pt modelId="{AA79C687-7D9A-5A40-8AF1-163E51C49889}" type="pres">
      <dgm:prSet presAssocID="{A1004022-2CEA-4659-8A06-BA59040BA5C6}" presName="thickLine" presStyleLbl="alignNode1" presStyleIdx="0" presStyleCnt="2"/>
      <dgm:spPr/>
    </dgm:pt>
    <dgm:pt modelId="{39AA4480-AC36-9845-9899-8AA9C6CFC111}" type="pres">
      <dgm:prSet presAssocID="{A1004022-2CEA-4659-8A06-BA59040BA5C6}" presName="horz1" presStyleCnt="0"/>
      <dgm:spPr/>
    </dgm:pt>
    <dgm:pt modelId="{47DCE937-4F7E-0441-A0D8-F3FC3475EC43}" type="pres">
      <dgm:prSet presAssocID="{A1004022-2CEA-4659-8A06-BA59040BA5C6}" presName="tx1" presStyleLbl="revTx" presStyleIdx="0" presStyleCnt="2"/>
      <dgm:spPr/>
    </dgm:pt>
    <dgm:pt modelId="{359A20D8-5EC3-E449-8C97-8F6409301C37}" type="pres">
      <dgm:prSet presAssocID="{A1004022-2CEA-4659-8A06-BA59040BA5C6}" presName="vert1" presStyleCnt="0"/>
      <dgm:spPr/>
    </dgm:pt>
    <dgm:pt modelId="{1C6F8D00-03C7-5D44-8B87-2E90295F0223}" type="pres">
      <dgm:prSet presAssocID="{D94A9871-521A-49FC-A708-99C422C66682}" presName="thickLine" presStyleLbl="alignNode1" presStyleIdx="1" presStyleCnt="2"/>
      <dgm:spPr/>
    </dgm:pt>
    <dgm:pt modelId="{E7793D50-842F-2D47-ADEC-8E04DC3853C4}" type="pres">
      <dgm:prSet presAssocID="{D94A9871-521A-49FC-A708-99C422C66682}" presName="horz1" presStyleCnt="0"/>
      <dgm:spPr/>
    </dgm:pt>
    <dgm:pt modelId="{92BFC395-3F8B-FD4A-889E-AF5783F6B515}" type="pres">
      <dgm:prSet presAssocID="{D94A9871-521A-49FC-A708-99C422C66682}" presName="tx1" presStyleLbl="revTx" presStyleIdx="1" presStyleCnt="2"/>
      <dgm:spPr/>
    </dgm:pt>
    <dgm:pt modelId="{ADB5E69C-25A4-3E45-A95D-8C850D4BEE67}" type="pres">
      <dgm:prSet presAssocID="{D94A9871-521A-49FC-A708-99C422C66682}" presName="vert1" presStyleCnt="0"/>
      <dgm:spPr/>
    </dgm:pt>
  </dgm:ptLst>
  <dgm:cxnLst>
    <dgm:cxn modelId="{C5C0AB2B-CE42-7642-9830-95A61B5C7442}" type="presOf" srcId="{D94A9871-521A-49FC-A708-99C422C66682}" destId="{92BFC395-3F8B-FD4A-889E-AF5783F6B515}" srcOrd="0" destOrd="0" presId="urn:microsoft.com/office/officeart/2008/layout/LinedList"/>
    <dgm:cxn modelId="{88587A79-D4C5-44C9-9E8C-79D83F2CA7C6}" srcId="{4403E082-87E0-4286-9012-94C54CC24A37}" destId="{A1004022-2CEA-4659-8A06-BA59040BA5C6}" srcOrd="0" destOrd="0" parTransId="{00529CE9-5E7F-401A-8C7F-16F49443721B}" sibTransId="{358FD3AE-E0C2-4C81-9E79-FEB09D8EB1E4}"/>
    <dgm:cxn modelId="{F0DAAA81-000D-498A-BCA1-5BB9FE4142A0}" srcId="{4403E082-87E0-4286-9012-94C54CC24A37}" destId="{D94A9871-521A-49FC-A708-99C422C66682}" srcOrd="1" destOrd="0" parTransId="{08C7C810-E484-4A18-88DF-CE6827F38615}" sibTransId="{467E48C9-3F45-4446-AD29-4BA7CC298536}"/>
    <dgm:cxn modelId="{14246588-9595-8841-A0BF-21B223967871}" type="presOf" srcId="{4403E082-87E0-4286-9012-94C54CC24A37}" destId="{2D10654D-A1B2-854D-8FC9-BEADDE0C5B7D}" srcOrd="0" destOrd="0" presId="urn:microsoft.com/office/officeart/2008/layout/LinedList"/>
    <dgm:cxn modelId="{7EC04AFD-BD14-184F-A9DA-E34C8AA4C075}" type="presOf" srcId="{A1004022-2CEA-4659-8A06-BA59040BA5C6}" destId="{47DCE937-4F7E-0441-A0D8-F3FC3475EC43}" srcOrd="0" destOrd="0" presId="urn:microsoft.com/office/officeart/2008/layout/LinedList"/>
    <dgm:cxn modelId="{36B99C12-1DE1-DD40-B966-E97864971153}" type="presParOf" srcId="{2D10654D-A1B2-854D-8FC9-BEADDE0C5B7D}" destId="{AA79C687-7D9A-5A40-8AF1-163E51C49889}" srcOrd="0" destOrd="0" presId="urn:microsoft.com/office/officeart/2008/layout/LinedList"/>
    <dgm:cxn modelId="{8451678E-C743-DE49-A4B7-B8B7F16E9EDA}" type="presParOf" srcId="{2D10654D-A1B2-854D-8FC9-BEADDE0C5B7D}" destId="{39AA4480-AC36-9845-9899-8AA9C6CFC111}" srcOrd="1" destOrd="0" presId="urn:microsoft.com/office/officeart/2008/layout/LinedList"/>
    <dgm:cxn modelId="{5EF30A5C-D387-8449-8FB7-8AE6653C469E}" type="presParOf" srcId="{39AA4480-AC36-9845-9899-8AA9C6CFC111}" destId="{47DCE937-4F7E-0441-A0D8-F3FC3475EC43}" srcOrd="0" destOrd="0" presId="urn:microsoft.com/office/officeart/2008/layout/LinedList"/>
    <dgm:cxn modelId="{BAC2251B-6B09-794B-B00B-284258E24D43}" type="presParOf" srcId="{39AA4480-AC36-9845-9899-8AA9C6CFC111}" destId="{359A20D8-5EC3-E449-8C97-8F6409301C37}" srcOrd="1" destOrd="0" presId="urn:microsoft.com/office/officeart/2008/layout/LinedList"/>
    <dgm:cxn modelId="{27AAACAA-8B84-1C47-AA60-EA1E8CE65682}" type="presParOf" srcId="{2D10654D-A1B2-854D-8FC9-BEADDE0C5B7D}" destId="{1C6F8D00-03C7-5D44-8B87-2E90295F0223}" srcOrd="2" destOrd="0" presId="urn:microsoft.com/office/officeart/2008/layout/LinedList"/>
    <dgm:cxn modelId="{4A94F8AE-0F62-5544-92CB-38F69E0E7C60}" type="presParOf" srcId="{2D10654D-A1B2-854D-8FC9-BEADDE0C5B7D}" destId="{E7793D50-842F-2D47-ADEC-8E04DC3853C4}" srcOrd="3" destOrd="0" presId="urn:microsoft.com/office/officeart/2008/layout/LinedList"/>
    <dgm:cxn modelId="{1C48A1D1-8941-7F4F-B823-190832DA3AA4}" type="presParOf" srcId="{E7793D50-842F-2D47-ADEC-8E04DC3853C4}" destId="{92BFC395-3F8B-FD4A-889E-AF5783F6B515}" srcOrd="0" destOrd="0" presId="urn:microsoft.com/office/officeart/2008/layout/LinedList"/>
    <dgm:cxn modelId="{8941E656-5AE0-314D-9AE0-6D8280B711EB}" type="presParOf" srcId="{E7793D50-842F-2D47-ADEC-8E04DC3853C4}" destId="{ADB5E69C-25A4-3E45-A95D-8C850D4BEE67}" srcOrd="1" destOrd="0" presId="urn:microsoft.com/office/officeart/2008/layout/LinedLis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8EFC2DA-E9F4-4E60-8A10-02560B0B1EB0}" type="doc">
      <dgm:prSet loTypeId="urn:microsoft.com/office/officeart/2005/8/layout/vList2" loCatId="list" qsTypeId="urn:microsoft.com/office/officeart/2005/8/quickstyle/simple4" qsCatId="simple" csTypeId="urn:microsoft.com/office/officeart/2005/8/colors/colorful2" csCatId="colorful"/>
      <dgm:spPr/>
      <dgm:t>
        <a:bodyPr/>
        <a:lstStyle/>
        <a:p>
          <a:endParaRPr lang="en-US"/>
        </a:p>
      </dgm:t>
    </dgm:pt>
    <dgm:pt modelId="{4EF93560-0578-42C3-AE3D-F610E9E442A6}">
      <dgm:prSet/>
      <dgm:spPr/>
      <dgm:t>
        <a:bodyPr/>
        <a:lstStyle/>
        <a:p>
          <a:r>
            <a:rPr lang="en-US" baseline="0"/>
            <a:t>Both models successfully identified fraudulent transactions with class balancing being critical for addressing data imbalance.</a:t>
          </a:r>
          <a:endParaRPr lang="en-US"/>
        </a:p>
      </dgm:t>
    </dgm:pt>
    <dgm:pt modelId="{B8444CD0-5C77-45AD-A7AE-ADC9FC44D8C6}" type="parTrans" cxnId="{54EC22EF-DC51-4F25-9C03-F4EC93C5118A}">
      <dgm:prSet/>
      <dgm:spPr/>
      <dgm:t>
        <a:bodyPr/>
        <a:lstStyle/>
        <a:p>
          <a:endParaRPr lang="en-US"/>
        </a:p>
      </dgm:t>
    </dgm:pt>
    <dgm:pt modelId="{C17F81FE-4721-41C9-93B3-5DE45101CD5C}" type="sibTrans" cxnId="{54EC22EF-DC51-4F25-9C03-F4EC93C5118A}">
      <dgm:prSet/>
      <dgm:spPr/>
      <dgm:t>
        <a:bodyPr/>
        <a:lstStyle/>
        <a:p>
          <a:endParaRPr lang="en-US"/>
        </a:p>
      </dgm:t>
    </dgm:pt>
    <dgm:pt modelId="{2528B85D-189E-42D2-8EC8-EC5AB183DFF9}">
      <dgm:prSet/>
      <dgm:spPr/>
      <dgm:t>
        <a:bodyPr/>
        <a:lstStyle/>
        <a:p>
          <a:r>
            <a:rPr lang="en-US" b="1" baseline="0"/>
            <a:t>Random Forest</a:t>
          </a:r>
          <a:r>
            <a:rPr lang="en-US" baseline="0"/>
            <a:t>: Balanced precision and recall, suitable for environments prioritizing low false positives.</a:t>
          </a:r>
          <a:endParaRPr lang="en-US"/>
        </a:p>
      </dgm:t>
    </dgm:pt>
    <dgm:pt modelId="{3A684D6A-C645-4DEF-80BB-B1E189943A7D}" type="parTrans" cxnId="{999202A9-DE1F-4487-87A5-3C8C1F54DD6F}">
      <dgm:prSet/>
      <dgm:spPr/>
      <dgm:t>
        <a:bodyPr/>
        <a:lstStyle/>
        <a:p>
          <a:endParaRPr lang="en-US"/>
        </a:p>
      </dgm:t>
    </dgm:pt>
    <dgm:pt modelId="{9622FE49-B55D-4471-96E4-4B858CDC5FB5}" type="sibTrans" cxnId="{999202A9-DE1F-4487-87A5-3C8C1F54DD6F}">
      <dgm:prSet/>
      <dgm:spPr/>
      <dgm:t>
        <a:bodyPr/>
        <a:lstStyle/>
        <a:p>
          <a:endParaRPr lang="en-US"/>
        </a:p>
      </dgm:t>
    </dgm:pt>
    <dgm:pt modelId="{CBA13A2A-0857-4D0C-BBC6-C39D0DBC5E94}">
      <dgm:prSet/>
      <dgm:spPr/>
      <dgm:t>
        <a:bodyPr/>
        <a:lstStyle/>
        <a:p>
          <a:r>
            <a:rPr lang="en-US" b="1" baseline="0"/>
            <a:t>LSTM</a:t>
          </a:r>
          <a:r>
            <a:rPr lang="en-US" baseline="0"/>
            <a:t>: High recall but low precision, ideal where detecting fraud outweighs the cost of false positives.</a:t>
          </a:r>
          <a:endParaRPr lang="en-US"/>
        </a:p>
      </dgm:t>
    </dgm:pt>
    <dgm:pt modelId="{565949D5-18DB-4AC2-8787-A01270451C95}" type="parTrans" cxnId="{5F07C1A1-A9EB-4359-A0CB-F8A2FC83C9E3}">
      <dgm:prSet/>
      <dgm:spPr/>
      <dgm:t>
        <a:bodyPr/>
        <a:lstStyle/>
        <a:p>
          <a:endParaRPr lang="en-US"/>
        </a:p>
      </dgm:t>
    </dgm:pt>
    <dgm:pt modelId="{C474817F-6238-4D8F-A2F2-09C5ACF5E3CC}" type="sibTrans" cxnId="{5F07C1A1-A9EB-4359-A0CB-F8A2FC83C9E3}">
      <dgm:prSet/>
      <dgm:spPr/>
      <dgm:t>
        <a:bodyPr/>
        <a:lstStyle/>
        <a:p>
          <a:endParaRPr lang="en-US"/>
        </a:p>
      </dgm:t>
    </dgm:pt>
    <dgm:pt modelId="{1E007EE2-D92D-46A8-8D2E-D2AA7A7B760E}">
      <dgm:prSet/>
      <dgm:spPr/>
      <dgm:t>
        <a:bodyPr/>
        <a:lstStyle/>
        <a:p>
          <a:r>
            <a:rPr lang="en-US" baseline="0"/>
            <a:t>Further improvements:</a:t>
          </a:r>
          <a:endParaRPr lang="en-US"/>
        </a:p>
      </dgm:t>
    </dgm:pt>
    <dgm:pt modelId="{F1633283-8C8C-4381-877A-77AEE0F88A61}" type="parTrans" cxnId="{C512B156-4648-405F-8F7F-C29F30E61C13}">
      <dgm:prSet/>
      <dgm:spPr/>
      <dgm:t>
        <a:bodyPr/>
        <a:lstStyle/>
        <a:p>
          <a:endParaRPr lang="en-US"/>
        </a:p>
      </dgm:t>
    </dgm:pt>
    <dgm:pt modelId="{476A20BF-57AD-408F-8D12-34F093E16B27}" type="sibTrans" cxnId="{C512B156-4648-405F-8F7F-C29F30E61C13}">
      <dgm:prSet/>
      <dgm:spPr/>
      <dgm:t>
        <a:bodyPr/>
        <a:lstStyle/>
        <a:p>
          <a:endParaRPr lang="en-US"/>
        </a:p>
      </dgm:t>
    </dgm:pt>
    <dgm:pt modelId="{5497B377-D788-4B56-A0E6-286B500E2DDE}">
      <dgm:prSet/>
      <dgm:spPr/>
      <dgm:t>
        <a:bodyPr/>
        <a:lstStyle/>
        <a:p>
          <a:r>
            <a:rPr lang="en-US" baseline="0"/>
            <a:t>Utilize the full dataset for better generalization.</a:t>
          </a:r>
          <a:endParaRPr lang="en-US"/>
        </a:p>
      </dgm:t>
    </dgm:pt>
    <dgm:pt modelId="{372369EC-42B1-46CC-BB04-0011770B18F8}" type="parTrans" cxnId="{8E0D440D-E7CF-4EF0-B264-CAACE4CD3FB9}">
      <dgm:prSet/>
      <dgm:spPr/>
      <dgm:t>
        <a:bodyPr/>
        <a:lstStyle/>
        <a:p>
          <a:endParaRPr lang="en-US"/>
        </a:p>
      </dgm:t>
    </dgm:pt>
    <dgm:pt modelId="{B566CDF3-E2FB-44FA-A173-98947CEF50B2}" type="sibTrans" cxnId="{8E0D440D-E7CF-4EF0-B264-CAACE4CD3FB9}">
      <dgm:prSet/>
      <dgm:spPr/>
      <dgm:t>
        <a:bodyPr/>
        <a:lstStyle/>
        <a:p>
          <a:endParaRPr lang="en-US"/>
        </a:p>
      </dgm:t>
    </dgm:pt>
    <dgm:pt modelId="{2750EA53-54D3-4561-BD92-1542F925BF01}">
      <dgm:prSet/>
      <dgm:spPr/>
      <dgm:t>
        <a:bodyPr/>
        <a:lstStyle/>
        <a:p>
          <a:r>
            <a:rPr lang="en-US" baseline="0"/>
            <a:t>Refine models with additional computational resources.</a:t>
          </a:r>
          <a:endParaRPr lang="en-US"/>
        </a:p>
      </dgm:t>
    </dgm:pt>
    <dgm:pt modelId="{638D923A-E51D-4EF9-9E4C-CD1C10746C81}" type="parTrans" cxnId="{378F3F67-E9C1-493F-88D1-C762EFCE9237}">
      <dgm:prSet/>
      <dgm:spPr/>
      <dgm:t>
        <a:bodyPr/>
        <a:lstStyle/>
        <a:p>
          <a:endParaRPr lang="en-US"/>
        </a:p>
      </dgm:t>
    </dgm:pt>
    <dgm:pt modelId="{DE173EDB-2177-496A-9D38-42A0FCFDD3CF}" type="sibTrans" cxnId="{378F3F67-E9C1-493F-88D1-C762EFCE9237}">
      <dgm:prSet/>
      <dgm:spPr/>
      <dgm:t>
        <a:bodyPr/>
        <a:lstStyle/>
        <a:p>
          <a:endParaRPr lang="en-US"/>
        </a:p>
      </dgm:t>
    </dgm:pt>
    <dgm:pt modelId="{448AD887-8879-1A42-A9CF-FDD387BF8C7B}" type="pres">
      <dgm:prSet presAssocID="{B8EFC2DA-E9F4-4E60-8A10-02560B0B1EB0}" presName="linear" presStyleCnt="0">
        <dgm:presLayoutVars>
          <dgm:animLvl val="lvl"/>
          <dgm:resizeHandles val="exact"/>
        </dgm:presLayoutVars>
      </dgm:prSet>
      <dgm:spPr/>
    </dgm:pt>
    <dgm:pt modelId="{6CB400AE-BD55-9847-9405-84DE5036CF7F}" type="pres">
      <dgm:prSet presAssocID="{4EF93560-0578-42C3-AE3D-F610E9E442A6}" presName="parentText" presStyleLbl="node1" presStyleIdx="0" presStyleCnt="2">
        <dgm:presLayoutVars>
          <dgm:chMax val="0"/>
          <dgm:bulletEnabled val="1"/>
        </dgm:presLayoutVars>
      </dgm:prSet>
      <dgm:spPr/>
    </dgm:pt>
    <dgm:pt modelId="{81CA8FA1-0900-A54F-A0B0-352F76A8D7C3}" type="pres">
      <dgm:prSet presAssocID="{4EF93560-0578-42C3-AE3D-F610E9E442A6}" presName="childText" presStyleLbl="revTx" presStyleIdx="0" presStyleCnt="2">
        <dgm:presLayoutVars>
          <dgm:bulletEnabled val="1"/>
        </dgm:presLayoutVars>
      </dgm:prSet>
      <dgm:spPr/>
    </dgm:pt>
    <dgm:pt modelId="{FB2CCAE9-F6E6-374F-8591-30E2F6D8CD64}" type="pres">
      <dgm:prSet presAssocID="{1E007EE2-D92D-46A8-8D2E-D2AA7A7B760E}" presName="parentText" presStyleLbl="node1" presStyleIdx="1" presStyleCnt="2">
        <dgm:presLayoutVars>
          <dgm:chMax val="0"/>
          <dgm:bulletEnabled val="1"/>
        </dgm:presLayoutVars>
      </dgm:prSet>
      <dgm:spPr/>
    </dgm:pt>
    <dgm:pt modelId="{EAAFB1BA-9417-5942-B611-CEE1AEFE8A3E}" type="pres">
      <dgm:prSet presAssocID="{1E007EE2-D92D-46A8-8D2E-D2AA7A7B760E}" presName="childText" presStyleLbl="revTx" presStyleIdx="1" presStyleCnt="2">
        <dgm:presLayoutVars>
          <dgm:bulletEnabled val="1"/>
        </dgm:presLayoutVars>
      </dgm:prSet>
      <dgm:spPr/>
    </dgm:pt>
  </dgm:ptLst>
  <dgm:cxnLst>
    <dgm:cxn modelId="{8E0D440D-E7CF-4EF0-B264-CAACE4CD3FB9}" srcId="{1E007EE2-D92D-46A8-8D2E-D2AA7A7B760E}" destId="{5497B377-D788-4B56-A0E6-286B500E2DDE}" srcOrd="0" destOrd="0" parTransId="{372369EC-42B1-46CC-BB04-0011770B18F8}" sibTransId="{B566CDF3-E2FB-44FA-A173-98947CEF50B2}"/>
    <dgm:cxn modelId="{B8E09E1C-6D9E-8042-8DA6-C44A7434EE92}" type="presOf" srcId="{5497B377-D788-4B56-A0E6-286B500E2DDE}" destId="{EAAFB1BA-9417-5942-B611-CEE1AEFE8A3E}" srcOrd="0" destOrd="0" presId="urn:microsoft.com/office/officeart/2005/8/layout/vList2"/>
    <dgm:cxn modelId="{95B17534-0F66-124E-B4DB-3B53DCD0C823}" type="presOf" srcId="{B8EFC2DA-E9F4-4E60-8A10-02560B0B1EB0}" destId="{448AD887-8879-1A42-A9CF-FDD387BF8C7B}" srcOrd="0" destOrd="0" presId="urn:microsoft.com/office/officeart/2005/8/layout/vList2"/>
    <dgm:cxn modelId="{DBCC733B-5968-144A-A419-E32DF6EA0D9E}" type="presOf" srcId="{1E007EE2-D92D-46A8-8D2E-D2AA7A7B760E}" destId="{FB2CCAE9-F6E6-374F-8591-30E2F6D8CD64}" srcOrd="0" destOrd="0" presId="urn:microsoft.com/office/officeart/2005/8/layout/vList2"/>
    <dgm:cxn modelId="{DFDDB745-287E-F646-B7B3-A34560C4759C}" type="presOf" srcId="{2750EA53-54D3-4561-BD92-1542F925BF01}" destId="{EAAFB1BA-9417-5942-B611-CEE1AEFE8A3E}" srcOrd="0" destOrd="1" presId="urn:microsoft.com/office/officeart/2005/8/layout/vList2"/>
    <dgm:cxn modelId="{C512B156-4648-405F-8F7F-C29F30E61C13}" srcId="{B8EFC2DA-E9F4-4E60-8A10-02560B0B1EB0}" destId="{1E007EE2-D92D-46A8-8D2E-D2AA7A7B760E}" srcOrd="1" destOrd="0" parTransId="{F1633283-8C8C-4381-877A-77AEE0F88A61}" sibTransId="{476A20BF-57AD-408F-8D12-34F093E16B27}"/>
    <dgm:cxn modelId="{B6768D5F-BCA5-F04F-AB91-2B23AD9CAFC0}" type="presOf" srcId="{4EF93560-0578-42C3-AE3D-F610E9E442A6}" destId="{6CB400AE-BD55-9847-9405-84DE5036CF7F}" srcOrd="0" destOrd="0" presId="urn:microsoft.com/office/officeart/2005/8/layout/vList2"/>
    <dgm:cxn modelId="{378F3F67-E9C1-493F-88D1-C762EFCE9237}" srcId="{1E007EE2-D92D-46A8-8D2E-D2AA7A7B760E}" destId="{2750EA53-54D3-4561-BD92-1542F925BF01}" srcOrd="1" destOrd="0" parTransId="{638D923A-E51D-4EF9-9E4C-CD1C10746C81}" sibTransId="{DE173EDB-2177-496A-9D38-42A0FCFDD3CF}"/>
    <dgm:cxn modelId="{35492295-8E7C-864A-AFD7-BC36998EB3A7}" type="presOf" srcId="{2528B85D-189E-42D2-8EC8-EC5AB183DFF9}" destId="{81CA8FA1-0900-A54F-A0B0-352F76A8D7C3}" srcOrd="0" destOrd="0" presId="urn:microsoft.com/office/officeart/2005/8/layout/vList2"/>
    <dgm:cxn modelId="{5F07C1A1-A9EB-4359-A0CB-F8A2FC83C9E3}" srcId="{4EF93560-0578-42C3-AE3D-F610E9E442A6}" destId="{CBA13A2A-0857-4D0C-BBC6-C39D0DBC5E94}" srcOrd="1" destOrd="0" parTransId="{565949D5-18DB-4AC2-8787-A01270451C95}" sibTransId="{C474817F-6238-4D8F-A2F2-09C5ACF5E3CC}"/>
    <dgm:cxn modelId="{999202A9-DE1F-4487-87A5-3C8C1F54DD6F}" srcId="{4EF93560-0578-42C3-AE3D-F610E9E442A6}" destId="{2528B85D-189E-42D2-8EC8-EC5AB183DFF9}" srcOrd="0" destOrd="0" parTransId="{3A684D6A-C645-4DEF-80BB-B1E189943A7D}" sibTransId="{9622FE49-B55D-4471-96E4-4B858CDC5FB5}"/>
    <dgm:cxn modelId="{D0DF1BD9-4BB8-D64B-A005-68F4488626D8}" type="presOf" srcId="{CBA13A2A-0857-4D0C-BBC6-C39D0DBC5E94}" destId="{81CA8FA1-0900-A54F-A0B0-352F76A8D7C3}" srcOrd="0" destOrd="1" presId="urn:microsoft.com/office/officeart/2005/8/layout/vList2"/>
    <dgm:cxn modelId="{54EC22EF-DC51-4F25-9C03-F4EC93C5118A}" srcId="{B8EFC2DA-E9F4-4E60-8A10-02560B0B1EB0}" destId="{4EF93560-0578-42C3-AE3D-F610E9E442A6}" srcOrd="0" destOrd="0" parTransId="{B8444CD0-5C77-45AD-A7AE-ADC9FC44D8C6}" sibTransId="{C17F81FE-4721-41C9-93B3-5DE45101CD5C}"/>
    <dgm:cxn modelId="{DBD88A6C-4301-1A47-84B9-17275ED87291}" type="presParOf" srcId="{448AD887-8879-1A42-A9CF-FDD387BF8C7B}" destId="{6CB400AE-BD55-9847-9405-84DE5036CF7F}" srcOrd="0" destOrd="0" presId="urn:microsoft.com/office/officeart/2005/8/layout/vList2"/>
    <dgm:cxn modelId="{531C40F1-3E4A-9B43-9E05-980FBD4DA46B}" type="presParOf" srcId="{448AD887-8879-1A42-A9CF-FDD387BF8C7B}" destId="{81CA8FA1-0900-A54F-A0B0-352F76A8D7C3}" srcOrd="1" destOrd="0" presId="urn:microsoft.com/office/officeart/2005/8/layout/vList2"/>
    <dgm:cxn modelId="{38EE4467-622A-0842-A823-9954789C6513}" type="presParOf" srcId="{448AD887-8879-1A42-A9CF-FDD387BF8C7B}" destId="{FB2CCAE9-F6E6-374F-8591-30E2F6D8CD64}" srcOrd="2" destOrd="0" presId="urn:microsoft.com/office/officeart/2005/8/layout/vList2"/>
    <dgm:cxn modelId="{00A09846-3E8B-F441-862A-9C67A4184C06}" type="presParOf" srcId="{448AD887-8879-1A42-A9CF-FDD387BF8C7B}" destId="{EAAFB1BA-9417-5942-B611-CEE1AEFE8A3E}" srcOrd="3"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E1D7E3-74C8-4A79-BA49-156D720F297A}">
      <dsp:nvSpPr>
        <dsp:cNvPr id="0" name=""/>
        <dsp:cNvSpPr/>
      </dsp:nvSpPr>
      <dsp:spPr>
        <a:xfrm>
          <a:off x="1863553" y="9929"/>
          <a:ext cx="1837687" cy="183768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7E55A0D-84B9-4A08-A0BF-42509D551FFC}">
      <dsp:nvSpPr>
        <dsp:cNvPr id="0" name=""/>
        <dsp:cNvSpPr/>
      </dsp:nvSpPr>
      <dsp:spPr>
        <a:xfrm>
          <a:off x="740521" y="2299137"/>
          <a:ext cx="408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90000"/>
            </a:lnSpc>
            <a:spcBef>
              <a:spcPct val="0"/>
            </a:spcBef>
            <a:spcAft>
              <a:spcPct val="35000"/>
            </a:spcAft>
            <a:buNone/>
          </a:pPr>
          <a:r>
            <a:rPr lang="en-US" sz="1900" kern="1200"/>
            <a:t>Random Forest Model – Ensemble Learning algorithm using a tree ML algorithm. </a:t>
          </a:r>
        </a:p>
      </dsp:txBody>
      <dsp:txXfrm>
        <a:off x="740521" y="2299137"/>
        <a:ext cx="4083750" cy="720000"/>
      </dsp:txXfrm>
    </dsp:sp>
    <dsp:sp modelId="{57BEAE0A-8AB6-461E-BCE0-D9EF385BD8C2}">
      <dsp:nvSpPr>
        <dsp:cNvPr id="0" name=""/>
        <dsp:cNvSpPr/>
      </dsp:nvSpPr>
      <dsp:spPr>
        <a:xfrm>
          <a:off x="6661959" y="9929"/>
          <a:ext cx="1837687" cy="183768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29D174F-7837-48FB-9817-67E2CCC0AD73}">
      <dsp:nvSpPr>
        <dsp:cNvPr id="0" name=""/>
        <dsp:cNvSpPr/>
      </dsp:nvSpPr>
      <dsp:spPr>
        <a:xfrm>
          <a:off x="5538928" y="2299137"/>
          <a:ext cx="408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90000"/>
            </a:lnSpc>
            <a:spcBef>
              <a:spcPct val="0"/>
            </a:spcBef>
            <a:spcAft>
              <a:spcPct val="35000"/>
            </a:spcAft>
            <a:buNone/>
          </a:pPr>
          <a:r>
            <a:rPr lang="en-US" sz="1900" kern="1200" dirty="0"/>
            <a:t>Long Short-Term Memory (LSTM) Model – Improved version of a Recurrent Neural Network (RNN).</a:t>
          </a:r>
        </a:p>
      </dsp:txBody>
      <dsp:txXfrm>
        <a:off x="5538928" y="2299137"/>
        <a:ext cx="4083750"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CE59AF4-D851-4B8D-8AC5-E8D2E4787D8E}">
      <dsp:nvSpPr>
        <dsp:cNvPr id="0" name=""/>
        <dsp:cNvSpPr/>
      </dsp:nvSpPr>
      <dsp:spPr>
        <a:xfrm>
          <a:off x="1863553" y="9929"/>
          <a:ext cx="1837687" cy="183768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09F067E-4777-4B2B-B20B-74892C1EE6D7}">
      <dsp:nvSpPr>
        <dsp:cNvPr id="0" name=""/>
        <dsp:cNvSpPr/>
      </dsp:nvSpPr>
      <dsp:spPr>
        <a:xfrm>
          <a:off x="740521" y="2299137"/>
          <a:ext cx="408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778000">
            <a:lnSpc>
              <a:spcPct val="90000"/>
            </a:lnSpc>
            <a:spcBef>
              <a:spcPct val="0"/>
            </a:spcBef>
            <a:spcAft>
              <a:spcPct val="35000"/>
            </a:spcAft>
            <a:buNone/>
          </a:pPr>
          <a:r>
            <a:rPr lang="en-US" sz="4000" kern="1200" dirty="0"/>
            <a:t>Imbalanced Dataset</a:t>
          </a:r>
        </a:p>
      </dsp:txBody>
      <dsp:txXfrm>
        <a:off x="740521" y="2299137"/>
        <a:ext cx="4083750" cy="720000"/>
      </dsp:txXfrm>
    </dsp:sp>
    <dsp:sp modelId="{41FDD49B-1B21-4756-A43A-C1D50305881F}">
      <dsp:nvSpPr>
        <dsp:cNvPr id="0" name=""/>
        <dsp:cNvSpPr/>
      </dsp:nvSpPr>
      <dsp:spPr>
        <a:xfrm>
          <a:off x="6661959" y="9929"/>
          <a:ext cx="1837687" cy="183768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432F9A1-041C-4A5B-8E3D-6D6D4F040094}">
      <dsp:nvSpPr>
        <dsp:cNvPr id="0" name=""/>
        <dsp:cNvSpPr/>
      </dsp:nvSpPr>
      <dsp:spPr>
        <a:xfrm>
          <a:off x="5538928" y="2299137"/>
          <a:ext cx="408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778000">
            <a:lnSpc>
              <a:spcPct val="90000"/>
            </a:lnSpc>
            <a:spcBef>
              <a:spcPct val="0"/>
            </a:spcBef>
            <a:spcAft>
              <a:spcPct val="35000"/>
            </a:spcAft>
            <a:buNone/>
          </a:pPr>
          <a:r>
            <a:rPr lang="en-US" sz="4000" kern="1200" dirty="0"/>
            <a:t>Dataset size</a:t>
          </a:r>
        </a:p>
      </dsp:txBody>
      <dsp:txXfrm>
        <a:off x="5538928" y="2299137"/>
        <a:ext cx="4083750" cy="720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023B81-5AD4-DA4A-8BE4-FC605A31B65F}">
      <dsp:nvSpPr>
        <dsp:cNvPr id="0" name=""/>
        <dsp:cNvSpPr/>
      </dsp:nvSpPr>
      <dsp:spPr>
        <a:xfrm>
          <a:off x="0" y="421472"/>
          <a:ext cx="6683374" cy="4088699"/>
        </a:xfrm>
        <a:prstGeom prst="rect">
          <a:avLst/>
        </a:prstGeom>
        <a:solidFill>
          <a:schemeClr val="lt1">
            <a:alpha val="90000"/>
            <a:hueOff val="0"/>
            <a:satOff val="0"/>
            <a:lumOff val="0"/>
            <a:alphaOff val="0"/>
          </a:schemeClr>
        </a:solidFill>
        <a:ln w="9525" cap="flat" cmpd="sng" algn="ctr">
          <a:solidFill>
            <a:schemeClr val="accent5">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18704" tIns="458216" rIns="518704" bIns="156464" numCol="1" spcCol="1270" anchor="t" anchorCtr="0">
          <a:noAutofit/>
        </a:bodyPr>
        <a:lstStyle/>
        <a:p>
          <a:pPr marL="228600" lvl="1" indent="-228600" algn="l" defTabSz="977900">
            <a:lnSpc>
              <a:spcPct val="90000"/>
            </a:lnSpc>
            <a:spcBef>
              <a:spcPct val="0"/>
            </a:spcBef>
            <a:spcAft>
              <a:spcPct val="15000"/>
            </a:spcAft>
            <a:buChar char="•"/>
          </a:pPr>
          <a:r>
            <a:rPr lang="en-US" sz="2200" kern="1200"/>
            <a:t>When to use Random Forest</a:t>
          </a:r>
        </a:p>
        <a:p>
          <a:pPr marL="457200" lvl="2" indent="-228600" algn="l" defTabSz="977900">
            <a:lnSpc>
              <a:spcPct val="90000"/>
            </a:lnSpc>
            <a:spcBef>
              <a:spcPct val="0"/>
            </a:spcBef>
            <a:spcAft>
              <a:spcPct val="15000"/>
            </a:spcAft>
            <a:buChar char="•"/>
          </a:pPr>
          <a:r>
            <a:rPr lang="en-US" sz="2200" kern="1200"/>
            <a:t>This model is preferable when it is more important to prioritize lowering false positives at the cost of some fraudulent transactions not being flagged.</a:t>
          </a:r>
          <a:br>
            <a:rPr lang="en-US" sz="2200" kern="1200"/>
          </a:br>
          <a:br>
            <a:rPr lang="en-US" sz="2200" kern="1200"/>
          </a:br>
          <a:endParaRPr lang="en-US" sz="2200" kern="1200"/>
        </a:p>
        <a:p>
          <a:pPr marL="228600" lvl="1" indent="-228600" algn="l" defTabSz="977900">
            <a:lnSpc>
              <a:spcPct val="90000"/>
            </a:lnSpc>
            <a:spcBef>
              <a:spcPct val="0"/>
            </a:spcBef>
            <a:spcAft>
              <a:spcPct val="15000"/>
            </a:spcAft>
            <a:buChar char="•"/>
          </a:pPr>
          <a:r>
            <a:rPr lang="en-US" sz="2200" kern="1200"/>
            <a:t>When to use LSTM</a:t>
          </a:r>
        </a:p>
        <a:p>
          <a:pPr marL="457200" lvl="2" indent="-228600" algn="l" defTabSz="977900">
            <a:lnSpc>
              <a:spcPct val="90000"/>
            </a:lnSpc>
            <a:spcBef>
              <a:spcPct val="0"/>
            </a:spcBef>
            <a:spcAft>
              <a:spcPct val="15000"/>
            </a:spcAft>
            <a:buChar char="•"/>
          </a:pPr>
          <a:r>
            <a:rPr lang="en-US" sz="2200" kern="1200"/>
            <a:t>This model is preferable when it is more important to capture a higher number of fraudulent transactions at the cost of a higher number of false positives. </a:t>
          </a:r>
        </a:p>
      </dsp:txBody>
      <dsp:txXfrm>
        <a:off x="0" y="421472"/>
        <a:ext cx="6683374" cy="4088699"/>
      </dsp:txXfrm>
    </dsp:sp>
    <dsp:sp modelId="{D4021A33-61F0-8E4C-BB27-1A5EF79B81EF}">
      <dsp:nvSpPr>
        <dsp:cNvPr id="0" name=""/>
        <dsp:cNvSpPr/>
      </dsp:nvSpPr>
      <dsp:spPr>
        <a:xfrm>
          <a:off x="334168" y="96752"/>
          <a:ext cx="4678362" cy="649440"/>
        </a:xfrm>
        <a:prstGeom prst="roundRect">
          <a:avLst/>
        </a:prstGeom>
        <a:gradFill rotWithShape="0">
          <a:gsLst>
            <a:gs pos="0">
              <a:schemeClr val="accent5">
                <a:hueOff val="0"/>
                <a:satOff val="0"/>
                <a:lumOff val="0"/>
                <a:alphaOff val="0"/>
                <a:tint val="94000"/>
                <a:satMod val="100000"/>
                <a:lumMod val="108000"/>
              </a:schemeClr>
            </a:gs>
            <a:gs pos="50000">
              <a:schemeClr val="accent5">
                <a:hueOff val="0"/>
                <a:satOff val="0"/>
                <a:lumOff val="0"/>
                <a:alphaOff val="0"/>
                <a:tint val="98000"/>
                <a:shade val="100000"/>
                <a:satMod val="100000"/>
                <a:lumMod val="100000"/>
              </a:schemeClr>
            </a:gs>
            <a:gs pos="100000">
              <a:schemeClr val="accent5">
                <a:hueOff val="0"/>
                <a:satOff val="0"/>
                <a:lumOff val="0"/>
                <a:alphaOff val="0"/>
                <a:shade val="72000"/>
                <a:satMod val="120000"/>
                <a:lumMod val="100000"/>
              </a:schemeClr>
            </a:gs>
          </a:gsLst>
          <a:lin ang="5400000" scaled="0"/>
        </a:gradFill>
        <a:ln>
          <a:noFill/>
        </a:ln>
        <a:effectLst>
          <a:outerShdw blurRad="50800" dist="25400" dir="5400000" rotWithShape="0">
            <a:srgbClr val="000000">
              <a:alpha val="2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76831" tIns="0" rIns="176831" bIns="0" numCol="1" spcCol="1270" anchor="ctr" anchorCtr="0">
          <a:noAutofit/>
        </a:bodyPr>
        <a:lstStyle/>
        <a:p>
          <a:pPr marL="0" lvl="0" indent="0" algn="l" defTabSz="977900">
            <a:lnSpc>
              <a:spcPct val="90000"/>
            </a:lnSpc>
            <a:spcBef>
              <a:spcPct val="0"/>
            </a:spcBef>
            <a:spcAft>
              <a:spcPct val="35000"/>
            </a:spcAft>
            <a:buNone/>
          </a:pPr>
          <a:r>
            <a:rPr lang="en-US" sz="2200" kern="1200"/>
            <a:t>Which model to use?</a:t>
          </a:r>
        </a:p>
      </dsp:txBody>
      <dsp:txXfrm>
        <a:off x="365871" y="128455"/>
        <a:ext cx="4614956" cy="58603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79C687-7D9A-5A40-8AF1-163E51C49889}">
      <dsp:nvSpPr>
        <dsp:cNvPr id="0" name=""/>
        <dsp:cNvSpPr/>
      </dsp:nvSpPr>
      <dsp:spPr>
        <a:xfrm>
          <a:off x="0" y="0"/>
          <a:ext cx="6683374" cy="0"/>
        </a:xfrm>
        <a:prstGeom prst="line">
          <a:avLst/>
        </a:prstGeom>
        <a:gradFill rotWithShape="0">
          <a:gsLst>
            <a:gs pos="0">
              <a:schemeClr val="accent2">
                <a:hueOff val="0"/>
                <a:satOff val="0"/>
                <a:lumOff val="0"/>
                <a:alphaOff val="0"/>
                <a:tint val="94000"/>
                <a:satMod val="100000"/>
                <a:lumMod val="108000"/>
              </a:schemeClr>
            </a:gs>
            <a:gs pos="50000">
              <a:schemeClr val="accent2">
                <a:hueOff val="0"/>
                <a:satOff val="0"/>
                <a:lumOff val="0"/>
                <a:alphaOff val="0"/>
                <a:tint val="98000"/>
                <a:shade val="100000"/>
                <a:satMod val="100000"/>
                <a:lumMod val="100000"/>
              </a:schemeClr>
            </a:gs>
            <a:gs pos="100000">
              <a:schemeClr val="accent2">
                <a:hueOff val="0"/>
                <a:satOff val="0"/>
                <a:lumOff val="0"/>
                <a:alphaOff val="0"/>
                <a:shade val="72000"/>
                <a:satMod val="120000"/>
                <a:lumMod val="100000"/>
              </a:schemeClr>
            </a:gs>
          </a:gsLst>
          <a:lin ang="5400000" scaled="0"/>
        </a:gradFill>
        <a:ln w="9525" cap="flat" cmpd="sng" algn="ctr">
          <a:solidFill>
            <a:schemeClr val="accent2">
              <a:hueOff val="0"/>
              <a:satOff val="0"/>
              <a:lumOff val="0"/>
              <a:alphaOff val="0"/>
            </a:schemeClr>
          </a:solidFill>
          <a:prstDash val="solid"/>
        </a:ln>
        <a:effectLst>
          <a:outerShdw blurRad="50800" dist="25400" dir="5400000" rotWithShape="0">
            <a:srgbClr val="000000">
              <a:alpha val="28000"/>
            </a:srgbClr>
          </a:outerShdw>
        </a:effectLst>
      </dsp:spPr>
      <dsp:style>
        <a:lnRef idx="1">
          <a:scrgbClr r="0" g="0" b="0"/>
        </a:lnRef>
        <a:fillRef idx="3">
          <a:scrgbClr r="0" g="0" b="0"/>
        </a:fillRef>
        <a:effectRef idx="2">
          <a:scrgbClr r="0" g="0" b="0"/>
        </a:effectRef>
        <a:fontRef idx="minor">
          <a:schemeClr val="lt1"/>
        </a:fontRef>
      </dsp:style>
    </dsp:sp>
    <dsp:sp modelId="{47DCE937-4F7E-0441-A0D8-F3FC3475EC43}">
      <dsp:nvSpPr>
        <dsp:cNvPr id="0" name=""/>
        <dsp:cNvSpPr/>
      </dsp:nvSpPr>
      <dsp:spPr>
        <a:xfrm>
          <a:off x="0" y="0"/>
          <a:ext cx="6683374" cy="23034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baseline="0" dirty="0"/>
            <a:t>This project prioritized the ethical use of the data and strove to protect any possible sensitive information. The dataset used for this project was a synthetic dataset, which greatly helps because no actual customer information was used in the project. </a:t>
          </a:r>
          <a:endParaRPr lang="en-US" sz="2700" kern="1200" dirty="0"/>
        </a:p>
      </dsp:txBody>
      <dsp:txXfrm>
        <a:off x="0" y="0"/>
        <a:ext cx="6683374" cy="2303462"/>
      </dsp:txXfrm>
    </dsp:sp>
    <dsp:sp modelId="{1C6F8D00-03C7-5D44-8B87-2E90295F0223}">
      <dsp:nvSpPr>
        <dsp:cNvPr id="0" name=""/>
        <dsp:cNvSpPr/>
      </dsp:nvSpPr>
      <dsp:spPr>
        <a:xfrm>
          <a:off x="0" y="2303462"/>
          <a:ext cx="6683374" cy="0"/>
        </a:xfrm>
        <a:prstGeom prst="line">
          <a:avLst/>
        </a:prstGeom>
        <a:gradFill rotWithShape="0">
          <a:gsLst>
            <a:gs pos="0">
              <a:schemeClr val="accent2">
                <a:hueOff val="-4374192"/>
                <a:satOff val="-8420"/>
                <a:lumOff val="588"/>
                <a:alphaOff val="0"/>
                <a:tint val="94000"/>
                <a:satMod val="100000"/>
                <a:lumMod val="108000"/>
              </a:schemeClr>
            </a:gs>
            <a:gs pos="50000">
              <a:schemeClr val="accent2">
                <a:hueOff val="-4374192"/>
                <a:satOff val="-8420"/>
                <a:lumOff val="588"/>
                <a:alphaOff val="0"/>
                <a:tint val="98000"/>
                <a:shade val="100000"/>
                <a:satMod val="100000"/>
                <a:lumMod val="100000"/>
              </a:schemeClr>
            </a:gs>
            <a:gs pos="100000">
              <a:schemeClr val="accent2">
                <a:hueOff val="-4374192"/>
                <a:satOff val="-8420"/>
                <a:lumOff val="588"/>
                <a:alphaOff val="0"/>
                <a:shade val="72000"/>
                <a:satMod val="120000"/>
                <a:lumMod val="100000"/>
              </a:schemeClr>
            </a:gs>
          </a:gsLst>
          <a:lin ang="5400000" scaled="0"/>
        </a:gradFill>
        <a:ln w="9525" cap="flat" cmpd="sng" algn="ctr">
          <a:solidFill>
            <a:schemeClr val="accent2">
              <a:hueOff val="-4374192"/>
              <a:satOff val="-8420"/>
              <a:lumOff val="588"/>
              <a:alphaOff val="0"/>
            </a:schemeClr>
          </a:solidFill>
          <a:prstDash val="solid"/>
        </a:ln>
        <a:effectLst>
          <a:outerShdw blurRad="50800" dist="25400" dir="5400000" rotWithShape="0">
            <a:srgbClr val="000000">
              <a:alpha val="28000"/>
            </a:srgbClr>
          </a:outerShdw>
        </a:effectLst>
      </dsp:spPr>
      <dsp:style>
        <a:lnRef idx="1">
          <a:scrgbClr r="0" g="0" b="0"/>
        </a:lnRef>
        <a:fillRef idx="3">
          <a:scrgbClr r="0" g="0" b="0"/>
        </a:fillRef>
        <a:effectRef idx="2">
          <a:scrgbClr r="0" g="0" b="0"/>
        </a:effectRef>
        <a:fontRef idx="minor">
          <a:schemeClr val="lt1"/>
        </a:fontRef>
      </dsp:style>
    </dsp:sp>
    <dsp:sp modelId="{92BFC395-3F8B-FD4A-889E-AF5783F6B515}">
      <dsp:nvSpPr>
        <dsp:cNvPr id="0" name=""/>
        <dsp:cNvSpPr/>
      </dsp:nvSpPr>
      <dsp:spPr>
        <a:xfrm>
          <a:off x="0" y="2303462"/>
          <a:ext cx="6683374" cy="23034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baseline="0" dirty="0"/>
            <a:t>The user dataset was not included in the models used in this project to prevent the necessity for including any potentially sensitive data in real-world deployments. </a:t>
          </a:r>
          <a:endParaRPr lang="en-US" sz="2700" kern="1200" dirty="0"/>
        </a:p>
      </dsp:txBody>
      <dsp:txXfrm>
        <a:off x="0" y="2303462"/>
        <a:ext cx="6683374" cy="230346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B400AE-BD55-9847-9405-84DE5036CF7F}">
      <dsp:nvSpPr>
        <dsp:cNvPr id="0" name=""/>
        <dsp:cNvSpPr/>
      </dsp:nvSpPr>
      <dsp:spPr>
        <a:xfrm>
          <a:off x="0" y="29893"/>
          <a:ext cx="6683374" cy="1358369"/>
        </a:xfrm>
        <a:prstGeom prst="roundRect">
          <a:avLst/>
        </a:prstGeom>
        <a:gradFill rotWithShape="0">
          <a:gsLst>
            <a:gs pos="0">
              <a:schemeClr val="accent2">
                <a:hueOff val="0"/>
                <a:satOff val="0"/>
                <a:lumOff val="0"/>
                <a:alphaOff val="0"/>
                <a:tint val="94000"/>
                <a:satMod val="100000"/>
                <a:lumMod val="108000"/>
              </a:schemeClr>
            </a:gs>
            <a:gs pos="50000">
              <a:schemeClr val="accent2">
                <a:hueOff val="0"/>
                <a:satOff val="0"/>
                <a:lumOff val="0"/>
                <a:alphaOff val="0"/>
                <a:tint val="98000"/>
                <a:shade val="100000"/>
                <a:satMod val="100000"/>
                <a:lumMod val="100000"/>
              </a:schemeClr>
            </a:gs>
            <a:gs pos="100000">
              <a:schemeClr val="accent2">
                <a:hueOff val="0"/>
                <a:satOff val="0"/>
                <a:lumOff val="0"/>
                <a:alphaOff val="0"/>
                <a:shade val="72000"/>
                <a:satMod val="120000"/>
                <a:lumMod val="100000"/>
              </a:schemeClr>
            </a:gs>
          </a:gsLst>
          <a:lin ang="5400000" scaled="0"/>
        </a:gradFill>
        <a:ln>
          <a:noFill/>
        </a:ln>
        <a:effectLst>
          <a:outerShdw blurRad="50800" dist="25400" dir="5400000" rotWithShape="0">
            <a:srgbClr val="000000">
              <a:alpha val="2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baseline="0"/>
            <a:t>Both models successfully identified fraudulent transactions with class balancing being critical for addressing data imbalance.</a:t>
          </a:r>
          <a:endParaRPr lang="en-US" sz="2700" kern="1200"/>
        </a:p>
      </dsp:txBody>
      <dsp:txXfrm>
        <a:off x="66310" y="96203"/>
        <a:ext cx="6550754" cy="1225749"/>
      </dsp:txXfrm>
    </dsp:sp>
    <dsp:sp modelId="{81CA8FA1-0900-A54F-A0B0-352F76A8D7C3}">
      <dsp:nvSpPr>
        <dsp:cNvPr id="0" name=""/>
        <dsp:cNvSpPr/>
      </dsp:nvSpPr>
      <dsp:spPr>
        <a:xfrm>
          <a:off x="0" y="1388263"/>
          <a:ext cx="6683374" cy="11736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2197" tIns="34290" rIns="192024" bIns="34290" numCol="1" spcCol="1270" anchor="t" anchorCtr="0">
          <a:noAutofit/>
        </a:bodyPr>
        <a:lstStyle/>
        <a:p>
          <a:pPr marL="228600" lvl="1" indent="-228600" algn="l" defTabSz="933450">
            <a:lnSpc>
              <a:spcPct val="90000"/>
            </a:lnSpc>
            <a:spcBef>
              <a:spcPct val="0"/>
            </a:spcBef>
            <a:spcAft>
              <a:spcPct val="20000"/>
            </a:spcAft>
            <a:buChar char="•"/>
          </a:pPr>
          <a:r>
            <a:rPr lang="en-US" sz="2100" b="1" kern="1200" baseline="0"/>
            <a:t>Random Forest</a:t>
          </a:r>
          <a:r>
            <a:rPr lang="en-US" sz="2100" kern="1200" baseline="0"/>
            <a:t>: Balanced precision and recall, suitable for environments prioritizing low false positives.</a:t>
          </a:r>
          <a:endParaRPr lang="en-US" sz="2100" kern="1200"/>
        </a:p>
        <a:p>
          <a:pPr marL="228600" lvl="1" indent="-228600" algn="l" defTabSz="933450">
            <a:lnSpc>
              <a:spcPct val="90000"/>
            </a:lnSpc>
            <a:spcBef>
              <a:spcPct val="0"/>
            </a:spcBef>
            <a:spcAft>
              <a:spcPct val="20000"/>
            </a:spcAft>
            <a:buChar char="•"/>
          </a:pPr>
          <a:r>
            <a:rPr lang="en-US" sz="2100" b="1" kern="1200" baseline="0"/>
            <a:t>LSTM</a:t>
          </a:r>
          <a:r>
            <a:rPr lang="en-US" sz="2100" kern="1200" baseline="0"/>
            <a:t>: High recall but low precision, ideal where detecting fraud outweighs the cost of false positives.</a:t>
          </a:r>
          <a:endParaRPr lang="en-US" sz="2100" kern="1200"/>
        </a:p>
      </dsp:txBody>
      <dsp:txXfrm>
        <a:off x="0" y="1388263"/>
        <a:ext cx="6683374" cy="1173689"/>
      </dsp:txXfrm>
    </dsp:sp>
    <dsp:sp modelId="{FB2CCAE9-F6E6-374F-8591-30E2F6D8CD64}">
      <dsp:nvSpPr>
        <dsp:cNvPr id="0" name=""/>
        <dsp:cNvSpPr/>
      </dsp:nvSpPr>
      <dsp:spPr>
        <a:xfrm>
          <a:off x="0" y="2561953"/>
          <a:ext cx="6683374" cy="1358369"/>
        </a:xfrm>
        <a:prstGeom prst="roundRect">
          <a:avLst/>
        </a:prstGeom>
        <a:gradFill rotWithShape="0">
          <a:gsLst>
            <a:gs pos="0">
              <a:schemeClr val="accent2">
                <a:hueOff val="-4374192"/>
                <a:satOff val="-8420"/>
                <a:lumOff val="588"/>
                <a:alphaOff val="0"/>
                <a:tint val="94000"/>
                <a:satMod val="100000"/>
                <a:lumMod val="108000"/>
              </a:schemeClr>
            </a:gs>
            <a:gs pos="50000">
              <a:schemeClr val="accent2">
                <a:hueOff val="-4374192"/>
                <a:satOff val="-8420"/>
                <a:lumOff val="588"/>
                <a:alphaOff val="0"/>
                <a:tint val="98000"/>
                <a:shade val="100000"/>
                <a:satMod val="100000"/>
                <a:lumMod val="100000"/>
              </a:schemeClr>
            </a:gs>
            <a:gs pos="100000">
              <a:schemeClr val="accent2">
                <a:hueOff val="-4374192"/>
                <a:satOff val="-8420"/>
                <a:lumOff val="588"/>
                <a:alphaOff val="0"/>
                <a:shade val="72000"/>
                <a:satMod val="120000"/>
                <a:lumMod val="100000"/>
              </a:schemeClr>
            </a:gs>
          </a:gsLst>
          <a:lin ang="5400000" scaled="0"/>
        </a:gradFill>
        <a:ln>
          <a:noFill/>
        </a:ln>
        <a:effectLst>
          <a:outerShdw blurRad="50800" dist="25400" dir="5400000" rotWithShape="0">
            <a:srgbClr val="000000">
              <a:alpha val="2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baseline="0"/>
            <a:t>Further improvements:</a:t>
          </a:r>
          <a:endParaRPr lang="en-US" sz="2700" kern="1200"/>
        </a:p>
      </dsp:txBody>
      <dsp:txXfrm>
        <a:off x="66310" y="2628263"/>
        <a:ext cx="6550754" cy="1225749"/>
      </dsp:txXfrm>
    </dsp:sp>
    <dsp:sp modelId="{EAAFB1BA-9417-5942-B611-CEE1AEFE8A3E}">
      <dsp:nvSpPr>
        <dsp:cNvPr id="0" name=""/>
        <dsp:cNvSpPr/>
      </dsp:nvSpPr>
      <dsp:spPr>
        <a:xfrm>
          <a:off x="0" y="3920323"/>
          <a:ext cx="6683374" cy="6567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2197" tIns="34290" rIns="192024" bIns="34290" numCol="1" spcCol="1270" anchor="t" anchorCtr="0">
          <a:noAutofit/>
        </a:bodyPr>
        <a:lstStyle/>
        <a:p>
          <a:pPr marL="228600" lvl="1" indent="-228600" algn="l" defTabSz="933450">
            <a:lnSpc>
              <a:spcPct val="90000"/>
            </a:lnSpc>
            <a:spcBef>
              <a:spcPct val="0"/>
            </a:spcBef>
            <a:spcAft>
              <a:spcPct val="20000"/>
            </a:spcAft>
            <a:buChar char="•"/>
          </a:pPr>
          <a:r>
            <a:rPr lang="en-US" sz="2100" kern="1200" baseline="0"/>
            <a:t>Utilize the full dataset for better generalization.</a:t>
          </a:r>
          <a:endParaRPr lang="en-US" sz="2100" kern="1200"/>
        </a:p>
        <a:p>
          <a:pPr marL="228600" lvl="1" indent="-228600" algn="l" defTabSz="933450">
            <a:lnSpc>
              <a:spcPct val="90000"/>
            </a:lnSpc>
            <a:spcBef>
              <a:spcPct val="0"/>
            </a:spcBef>
            <a:spcAft>
              <a:spcPct val="20000"/>
            </a:spcAft>
            <a:buChar char="•"/>
          </a:pPr>
          <a:r>
            <a:rPr lang="en-US" sz="2100" kern="1200" baseline="0"/>
            <a:t>Refine models with additional computational resources.</a:t>
          </a:r>
          <a:endParaRPr lang="en-US" sz="2100" kern="1200"/>
        </a:p>
      </dsp:txBody>
      <dsp:txXfrm>
        <a:off x="0" y="3920323"/>
        <a:ext cx="6683374" cy="656707"/>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9C668F4-3442-9349-91E3-DA898949739C}" type="datetimeFigureOut">
              <a:rPr lang="en-US" smtClean="0"/>
              <a:t>12/21/24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D158DA7-CDFF-484E-B86B-D89AA5934212}" type="slidenum">
              <a:rPr lang="en-US" smtClean="0"/>
              <a:t>‹#›</a:t>
            </a:fld>
            <a:endParaRPr lang="en-US"/>
          </a:p>
        </p:txBody>
      </p:sp>
    </p:spTree>
    <p:extLst>
      <p:ext uri="{BB962C8B-B14F-4D97-AF65-F5344CB8AC3E}">
        <p14:creationId xmlns:p14="http://schemas.microsoft.com/office/powerpoint/2010/main" val="16249552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everyone, my name is Lincoln Brown, and I would like to welcome you to this presentation on credit card fraud detection using synthetic datasets.</a:t>
            </a:r>
          </a:p>
        </p:txBody>
      </p:sp>
      <p:sp>
        <p:nvSpPr>
          <p:cNvPr id="4" name="Slide Number Placeholder 3"/>
          <p:cNvSpPr>
            <a:spLocks noGrp="1"/>
          </p:cNvSpPr>
          <p:nvPr>
            <p:ph type="sldNum" sz="quarter" idx="5"/>
          </p:nvPr>
        </p:nvSpPr>
        <p:spPr/>
        <p:txBody>
          <a:bodyPr/>
          <a:lstStyle/>
          <a:p>
            <a:fld id="{AD158DA7-CDFF-484E-B86B-D89AA5934212}" type="slidenum">
              <a:rPr lang="en-US" smtClean="0"/>
              <a:t>1</a:t>
            </a:fld>
            <a:endParaRPr lang="en-US"/>
          </a:p>
        </p:txBody>
      </p:sp>
    </p:spTree>
    <p:extLst>
      <p:ext uri="{BB962C8B-B14F-4D97-AF65-F5344CB8AC3E}">
        <p14:creationId xmlns:p14="http://schemas.microsoft.com/office/powerpoint/2010/main" val="7812405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Times New Roman" panose="02020603050405020304" pitchFamily="18" charset="0"/>
              </a:rPr>
              <a:t>This project prioritized the ethical use of the data and strove to protect any possible sensitive information. The dataset used for this project was a synthetic dataset, which greatly helps because no actual customer information was used. Additionally, the user dataset was not included in the models used in this project to prevent the necessity for including any potentially sensitive data in real-world deployments.</a:t>
            </a:r>
          </a:p>
          <a:p>
            <a:endParaRPr lang="en-US" dirty="0"/>
          </a:p>
        </p:txBody>
      </p:sp>
      <p:sp>
        <p:nvSpPr>
          <p:cNvPr id="4" name="Slide Number Placeholder 3"/>
          <p:cNvSpPr>
            <a:spLocks noGrp="1"/>
          </p:cNvSpPr>
          <p:nvPr>
            <p:ph type="sldNum" sz="quarter" idx="5"/>
          </p:nvPr>
        </p:nvSpPr>
        <p:spPr/>
        <p:txBody>
          <a:bodyPr/>
          <a:lstStyle/>
          <a:p>
            <a:fld id="{AD158DA7-CDFF-484E-B86B-D89AA5934212}" type="slidenum">
              <a:rPr lang="en-US" smtClean="0"/>
              <a:t>10</a:t>
            </a:fld>
            <a:endParaRPr lang="en-US"/>
          </a:p>
        </p:txBody>
      </p:sp>
    </p:spTree>
    <p:extLst>
      <p:ext uri="{BB962C8B-B14F-4D97-AF65-F5344CB8AC3E}">
        <p14:creationId xmlns:p14="http://schemas.microsoft.com/office/powerpoint/2010/main" val="35989873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r>
              <a:rPr lang="en-US" sz="1800" dirty="0">
                <a:effectLst/>
                <a:latin typeface="Times New Roman" panose="02020603050405020304" pitchFamily="18" charset="0"/>
                <a:ea typeface="Times New Roman" panose="02020603050405020304" pitchFamily="18" charset="0"/>
              </a:rPr>
              <a:t>In conclusion, the two models that were trained and evaluated as part of this project successfully identified fraudulent credit card transactions. Using class balancing to address the imbalance between legitimate and fraudulent transactions proved to be critical to producing models that were capable of detecting fraud. </a:t>
            </a:r>
          </a:p>
          <a:p>
            <a:pPr marL="0" marR="0"/>
            <a:r>
              <a:rPr lang="en-US" sz="1800" dirty="0">
                <a:effectLst/>
                <a:latin typeface="Times New Roman" panose="02020603050405020304" pitchFamily="18" charset="0"/>
                <a:ea typeface="Times New Roman" panose="02020603050405020304" pitchFamily="18" charset="0"/>
              </a:rPr>
              <a:t>	The Random Forest model was better at producing a balanced approach to identifying fraud, maintaining a high precision, but also demonstrating effective recall. This model will perform better in environments where minimizing false positives is necessary. Alternatively, the LSTM model had a significantly higher recall but suffered a low precision as a result. This model will perform better in environments where detecting fraudulent transactions are worth the cost of a high false positive rate. </a:t>
            </a:r>
          </a:p>
          <a:p>
            <a:pPr marL="0" marR="0"/>
            <a:r>
              <a:rPr lang="en-US" sz="1800" dirty="0">
                <a:effectLst/>
                <a:latin typeface="Times New Roman" panose="02020603050405020304" pitchFamily="18" charset="0"/>
                <a:ea typeface="Times New Roman" panose="02020603050405020304" pitchFamily="18" charset="0"/>
              </a:rPr>
              <a:t>	Further refinement of the models could be achieved with more time and computational resources. Using the full dataset would help this model perform better for all transaction types instead of those only found in online transactions. </a:t>
            </a:r>
          </a:p>
          <a:p>
            <a:pPr marL="0" marR="0" indent="457200"/>
            <a:r>
              <a:rPr lang="en-US" sz="1800" dirty="0">
                <a:effectLst/>
                <a:latin typeface="Times New Roman" panose="02020603050405020304" pitchFamily="18" charset="0"/>
                <a:ea typeface="Times New Roman" panose="02020603050405020304" pitchFamily="18" charset="0"/>
              </a:rPr>
              <a:t>Ultimately, this project provided insights into the methodology behind developing robust fraud detection systems and illustrated how machine learning has made it possible for financial institutions and businesses to detect fraud using more than traditional rule-based systems. These models can be further refined for use with real-world datasets and with some enhancements, may find applicability outside of the target domain of detecting credit card fraud. </a:t>
            </a:r>
          </a:p>
          <a:p>
            <a:endParaRPr lang="en-US" dirty="0"/>
          </a:p>
        </p:txBody>
      </p:sp>
      <p:sp>
        <p:nvSpPr>
          <p:cNvPr id="4" name="Slide Number Placeholder 3"/>
          <p:cNvSpPr>
            <a:spLocks noGrp="1"/>
          </p:cNvSpPr>
          <p:nvPr>
            <p:ph type="sldNum" sz="quarter" idx="5"/>
          </p:nvPr>
        </p:nvSpPr>
        <p:spPr/>
        <p:txBody>
          <a:bodyPr/>
          <a:lstStyle/>
          <a:p>
            <a:fld id="{AD158DA7-CDFF-484E-B86B-D89AA5934212}" type="slidenum">
              <a:rPr lang="en-US" smtClean="0"/>
              <a:t>11</a:t>
            </a:fld>
            <a:endParaRPr lang="en-US"/>
          </a:p>
        </p:txBody>
      </p:sp>
    </p:spTree>
    <p:extLst>
      <p:ext uri="{BB962C8B-B14F-4D97-AF65-F5344CB8AC3E}">
        <p14:creationId xmlns:p14="http://schemas.microsoft.com/office/powerpoint/2010/main" val="18896580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I chose Random Forest as a baseline because it has strong performance and interpretability. I chose LSTM to investigate Deep Learning’s ability to capture temporal patterns in the data. </a:t>
            </a:r>
          </a:p>
          <a:p>
            <a:pPr marL="228600" indent="-228600">
              <a:buAutoNum type="arabicPeriod"/>
            </a:pPr>
            <a:r>
              <a:rPr lang="en-US" dirty="0"/>
              <a:t>I used class weight balancing to penalize misclassification of the minority class, which was fraudulent transactions, so that the models would focus on identifying fraud correctly. </a:t>
            </a:r>
          </a:p>
          <a:p>
            <a:pPr marL="228600" indent="-228600">
              <a:buAutoNum type="arabicPeriod"/>
            </a:pPr>
            <a:r>
              <a:rPr lang="en-US" dirty="0"/>
              <a:t>The Random Forest model achieved a more balanced precision and recall, which minimized false positives. LSTM prioritized recall, which led to more false positives, but also better detection of fraud. The trade off is that false positives can become frustrating for customer experience. I would recommend deploying the RF model in most scenarios, but in highly critical environments where the cost of fraud is high, the LSTM is an appropriate choice. </a:t>
            </a:r>
          </a:p>
          <a:p>
            <a:pPr marL="228600" indent="-228600">
              <a:buAutoNum type="arabicPeriod"/>
            </a:pPr>
            <a:r>
              <a:rPr lang="en-US" dirty="0"/>
              <a:t>False positives can lead to legitimate transactions being identified as fraud, which can be frustrating for customers and potentially hurting the business’ reputation.</a:t>
            </a:r>
          </a:p>
          <a:p>
            <a:pPr marL="228600" indent="-228600">
              <a:buAutoNum type="arabicPeriod"/>
            </a:pPr>
            <a:r>
              <a:rPr lang="en-US" dirty="0"/>
              <a:t>Random Forest models are not as adaptable to larger scales as LSTM models are when paired with the appropriate computational resources. </a:t>
            </a:r>
          </a:p>
          <a:p>
            <a:pPr marL="228600" indent="-228600">
              <a:buAutoNum type="arabicPeriod"/>
            </a:pPr>
            <a:r>
              <a:rPr lang="en-US" dirty="0"/>
              <a:t>The original dataset with over 20 million records produced really long training times. I also faced some difficulty with the highly imbalanced dataset which led to misclassification bias until the class weight balancing was implemented. </a:t>
            </a:r>
          </a:p>
          <a:p>
            <a:pPr marL="228600" indent="-228600">
              <a:buAutoNum type="arabicPeriod"/>
            </a:pPr>
            <a:r>
              <a:rPr lang="en-US" dirty="0"/>
              <a:t>These models have applicability in real-time fraudulent transaction detection systems used to generate alerts or flag potentially fraudulent transactions. </a:t>
            </a:r>
          </a:p>
          <a:p>
            <a:pPr marL="228600" indent="-228600">
              <a:buAutoNum type="arabicPeriod"/>
            </a:pPr>
            <a:r>
              <a:rPr lang="en-US" dirty="0"/>
              <a:t>I focused only on transactional data, leaving user data out of it, so that these models may be employed without requiring exposure to sensitive user data. </a:t>
            </a:r>
          </a:p>
          <a:p>
            <a:pPr marL="228600" indent="-228600">
              <a:buAutoNum type="arabicPeriod"/>
            </a:pPr>
            <a:r>
              <a:rPr lang="en-US" dirty="0"/>
              <a:t>Further improvements would include using the full dataset for model training, hyperparameter tuning, and testing additional datasets. </a:t>
            </a:r>
          </a:p>
          <a:p>
            <a:pPr marL="228600" indent="-228600">
              <a:buAutoNum type="arabicPeriod"/>
            </a:pPr>
            <a:r>
              <a:rPr lang="en-US" dirty="0"/>
              <a:t> I would recommend the Random Forest model for environments where minimizing false positives is important (such as customer facing applications). The LSTM model is better suited for high-risk environments where identifying fraud is crucial and dealing with the false positives isn’t a strong deterrent. </a:t>
            </a:r>
          </a:p>
          <a:p>
            <a:pPr marL="228600" indent="-228600">
              <a:buAutoNum type="arabicPeriod"/>
            </a:pPr>
            <a:endParaRPr lang="en-US" dirty="0"/>
          </a:p>
          <a:p>
            <a:pPr marL="228600" indent="-228600">
              <a:buAutoNum type="arabicPeriod"/>
            </a:pPr>
            <a:endParaRPr lang="en-US" dirty="0"/>
          </a:p>
        </p:txBody>
      </p:sp>
      <p:sp>
        <p:nvSpPr>
          <p:cNvPr id="4" name="Slide Number Placeholder 3"/>
          <p:cNvSpPr>
            <a:spLocks noGrp="1"/>
          </p:cNvSpPr>
          <p:nvPr>
            <p:ph type="sldNum" sz="quarter" idx="5"/>
          </p:nvPr>
        </p:nvSpPr>
        <p:spPr/>
        <p:txBody>
          <a:bodyPr/>
          <a:lstStyle/>
          <a:p>
            <a:fld id="{AD158DA7-CDFF-484E-B86B-D89AA5934212}" type="slidenum">
              <a:rPr lang="en-US" smtClean="0"/>
              <a:t>12</a:t>
            </a:fld>
            <a:endParaRPr lang="en-US"/>
          </a:p>
        </p:txBody>
      </p:sp>
    </p:spTree>
    <p:extLst>
      <p:ext uri="{BB962C8B-B14F-4D97-AF65-F5344CB8AC3E}">
        <p14:creationId xmlns:p14="http://schemas.microsoft.com/office/powerpoint/2010/main" val="28903359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r>
              <a:rPr lang="en-US" sz="1800" dirty="0">
                <a:effectLst/>
                <a:latin typeface="Times New Roman" panose="02020603050405020304" pitchFamily="18" charset="0"/>
                <a:ea typeface="Aptos" panose="020B0004020202020204" pitchFamily="34" charset="0"/>
                <a:cs typeface="Times New Roman" panose="02020603050405020304" pitchFamily="18" charset="0"/>
              </a:rPr>
              <a:t>Credit card fraud is a significant and growing problem for financial institutions and businesses with global annual losses reaching $34.6 billion in 2022.</a:t>
            </a:r>
            <a:endParaRPr lang="en-US" sz="1800" dirty="0">
              <a:effectLst/>
              <a:latin typeface="Aptos" panose="020B0004020202020204" pitchFamily="34" charset="0"/>
              <a:ea typeface="Aptos" panose="020B0004020202020204" pitchFamily="34" charset="0"/>
              <a:cs typeface="Times New Roman" panose="02020603050405020304" pitchFamily="18" charset="0"/>
            </a:endParaRPr>
          </a:p>
          <a:p>
            <a:pPr marL="0" marR="0"/>
            <a:r>
              <a:rPr lang="en-US" sz="1800" dirty="0">
                <a:effectLst/>
                <a:latin typeface="Times New Roman" panose="02020603050405020304" pitchFamily="18" charset="0"/>
                <a:ea typeface="Aptos" panose="020B0004020202020204" pitchFamily="34" charset="0"/>
                <a:cs typeface="Times New Roman" panose="02020603050405020304" pitchFamily="18" charset="0"/>
              </a:rPr>
              <a:t>Not only does credit card fraud affect the bottom-line of companies, it also erodes customer trust, brand reputation, and operational efficiency.</a:t>
            </a:r>
            <a:endParaRPr lang="en-US" sz="1800" dirty="0">
              <a:effectLst/>
              <a:latin typeface="Aptos" panose="020B0004020202020204" pitchFamily="34" charset="0"/>
              <a:ea typeface="Aptos" panose="020B0004020202020204" pitchFamily="34" charset="0"/>
              <a:cs typeface="Times New Roman" panose="02020603050405020304" pitchFamily="18" charset="0"/>
            </a:endParaRPr>
          </a:p>
          <a:p>
            <a:pPr marL="0" marR="0"/>
            <a:r>
              <a:rPr lang="en-US" sz="1800" dirty="0">
                <a:effectLst/>
                <a:latin typeface="Times New Roman" panose="02020603050405020304" pitchFamily="18" charset="0"/>
                <a:ea typeface="Aptos" panose="020B0004020202020204" pitchFamily="34" charset="0"/>
                <a:cs typeface="Times New Roman" panose="02020603050405020304" pitchFamily="18" charset="0"/>
              </a:rPr>
              <a:t> </a:t>
            </a:r>
            <a:endParaRPr lang="en-US" sz="1800" dirty="0">
              <a:effectLst/>
              <a:latin typeface="Aptos" panose="020B0004020202020204" pitchFamily="34" charset="0"/>
              <a:ea typeface="Aptos" panose="020B0004020202020204" pitchFamily="34" charset="0"/>
              <a:cs typeface="Times New Roman" panose="02020603050405020304" pitchFamily="18" charset="0"/>
            </a:endParaRPr>
          </a:p>
          <a:p>
            <a:pPr marL="0" marR="0"/>
            <a:r>
              <a:rPr lang="en-US" sz="1800" dirty="0">
                <a:effectLst/>
                <a:latin typeface="Times New Roman" panose="02020603050405020304" pitchFamily="18" charset="0"/>
                <a:ea typeface="Aptos" panose="020B0004020202020204" pitchFamily="34" charset="0"/>
                <a:cs typeface="Times New Roman" panose="02020603050405020304" pitchFamily="18" charset="0"/>
              </a:rPr>
              <a:t>Businesses and financial institutions are often required to reimburse customers for fraudulent transactions and have little control over preventing credit card fraud. This puts them into a reactive position, highlighting the importance of being able to reliably detect fraud in real time. </a:t>
            </a:r>
            <a:endParaRPr lang="en-US" sz="1800" dirty="0">
              <a:effectLst/>
              <a:latin typeface="Aptos" panose="020B0004020202020204" pitchFamily="34" charset="0"/>
              <a:ea typeface="Aptos" panose="020B0004020202020204" pitchFamily="34" charset="0"/>
              <a:cs typeface="Times New Roman" panose="02020603050405020304" pitchFamily="18" charset="0"/>
            </a:endParaRPr>
          </a:p>
          <a:p>
            <a:pPr marL="0" marR="0"/>
            <a:r>
              <a:rPr lang="en-US" sz="1800" dirty="0">
                <a:effectLst/>
                <a:latin typeface="Times New Roman" panose="02020603050405020304" pitchFamily="18" charset="0"/>
                <a:ea typeface="Aptos" panose="020B0004020202020204" pitchFamily="34" charset="0"/>
                <a:cs typeface="Times New Roman" panose="02020603050405020304" pitchFamily="18" charset="0"/>
              </a:rPr>
              <a:t> </a:t>
            </a:r>
            <a:endParaRPr lang="en-US" sz="1800" dirty="0">
              <a:effectLst/>
              <a:latin typeface="Aptos" panose="020B0004020202020204" pitchFamily="34" charset="0"/>
              <a:ea typeface="Aptos" panose="020B0004020202020204" pitchFamily="34" charset="0"/>
              <a:cs typeface="Times New Roman" panose="02020603050405020304" pitchFamily="18" charset="0"/>
            </a:endParaRPr>
          </a:p>
          <a:p>
            <a:pPr marL="0" marR="0"/>
            <a:r>
              <a:rPr lang="en-US" sz="1800" dirty="0">
                <a:effectLst/>
                <a:latin typeface="Times New Roman" panose="02020603050405020304" pitchFamily="18" charset="0"/>
                <a:ea typeface="Aptos" panose="020B0004020202020204" pitchFamily="34" charset="0"/>
                <a:cs typeface="Times New Roman" panose="02020603050405020304" pitchFamily="18" charset="0"/>
              </a:rPr>
              <a:t>Traditionally, credit card fraud was detected using rule based systems such as flagging any transaction over a specific dollar amount or made from an unusual location outside of the customer’s normal geographic area. </a:t>
            </a:r>
            <a:endParaRPr lang="en-US" sz="1800" dirty="0">
              <a:effectLst/>
              <a:latin typeface="Aptos" panose="020B0004020202020204" pitchFamily="34" charset="0"/>
              <a:ea typeface="Aptos" panose="020B0004020202020204" pitchFamily="34" charset="0"/>
              <a:cs typeface="Times New Roman" panose="02020603050405020304" pitchFamily="18" charset="0"/>
            </a:endParaRPr>
          </a:p>
          <a:p>
            <a:pPr marL="0" marR="0"/>
            <a:r>
              <a:rPr lang="en-US" sz="1800" dirty="0">
                <a:effectLst/>
                <a:latin typeface="Times New Roman" panose="02020603050405020304" pitchFamily="18" charset="0"/>
                <a:ea typeface="Aptos" panose="020B0004020202020204" pitchFamily="34" charset="0"/>
                <a:cs typeface="Times New Roman" panose="02020603050405020304" pitchFamily="18" charset="0"/>
              </a:rPr>
              <a:t> </a:t>
            </a:r>
            <a:endParaRPr lang="en-US" sz="1800" dirty="0">
              <a:effectLst/>
              <a:latin typeface="Aptos" panose="020B0004020202020204" pitchFamily="34" charset="0"/>
              <a:ea typeface="Aptos" panose="020B0004020202020204" pitchFamily="34" charset="0"/>
              <a:cs typeface="Times New Roman" panose="02020603050405020304" pitchFamily="18" charset="0"/>
            </a:endParaRPr>
          </a:p>
          <a:p>
            <a:pPr marL="0" marR="0"/>
            <a:r>
              <a:rPr lang="en-US" sz="1800" dirty="0">
                <a:effectLst/>
                <a:latin typeface="Times New Roman" panose="02020603050405020304" pitchFamily="18" charset="0"/>
                <a:ea typeface="Aptos" panose="020B0004020202020204" pitchFamily="34" charset="0"/>
                <a:cs typeface="Times New Roman" panose="02020603050405020304" pitchFamily="18" charset="0"/>
              </a:rPr>
              <a:t>These traditional systems struggle to keep up with large volumes of transactions and illustrate why more advanced detection systems are necessary. The development of machine learning has enabled fraud detection systems to process a higher number of transactions and has improved the fraud detection capabilities. In this presentation we will look at two such machine learning models, a Random Forest model and a Long Short-Term Memory Model (also known as LSTM). </a:t>
            </a:r>
            <a:endParaRPr lang="en-US" sz="1800" dirty="0">
              <a:effectLst/>
              <a:latin typeface="Aptos" panose="020B0004020202020204" pitchFamily="34" charset="0"/>
              <a:ea typeface="Aptos" panose="020B0004020202020204" pitchFamily="34" charset="0"/>
              <a:cs typeface="Times New Roman" panose="02020603050405020304" pitchFamily="18" charset="0"/>
            </a:endParaRPr>
          </a:p>
          <a:p>
            <a:pPr marL="0" marR="0"/>
            <a:r>
              <a:rPr lang="en-US" sz="1800" dirty="0">
                <a:effectLst/>
                <a:latin typeface="Times New Roman" panose="02020603050405020304" pitchFamily="18" charset="0"/>
                <a:ea typeface="Aptos" panose="020B0004020202020204" pitchFamily="34" charset="0"/>
                <a:cs typeface="Times New Roman" panose="02020603050405020304" pitchFamily="18" charset="0"/>
              </a:rPr>
              <a:t> </a:t>
            </a:r>
            <a:endParaRPr lang="en-US" sz="1800" dirty="0">
              <a:effectLst/>
              <a:latin typeface="Aptos" panose="020B0004020202020204" pitchFamily="34" charset="0"/>
              <a:ea typeface="Aptos" panose="020B000402020202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AD158DA7-CDFF-484E-B86B-D89AA5934212}" type="slidenum">
              <a:rPr lang="en-US" smtClean="0"/>
              <a:t>2</a:t>
            </a:fld>
            <a:endParaRPr lang="en-US"/>
          </a:p>
        </p:txBody>
      </p:sp>
    </p:spTree>
    <p:extLst>
      <p:ext uri="{BB962C8B-B14F-4D97-AF65-F5344CB8AC3E}">
        <p14:creationId xmlns:p14="http://schemas.microsoft.com/office/powerpoint/2010/main" val="14349930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r>
              <a:rPr lang="en-US" sz="1800" dirty="0">
                <a:effectLst/>
                <a:latin typeface="Times New Roman" panose="02020603050405020304" pitchFamily="18" charset="0"/>
                <a:ea typeface="Aptos" panose="020B0004020202020204" pitchFamily="34" charset="0"/>
                <a:cs typeface="Times New Roman" panose="02020603050405020304" pitchFamily="18" charset="0"/>
              </a:rPr>
              <a:t>The dataset used in this project was obtained from Kaggle. It is s a synthetic dataset, whose author is Erik Altman. The data was generated by IBM to simulate credit card purchases for over 2000 synthetic users with over 20 million total transactions. </a:t>
            </a:r>
            <a:br>
              <a:rPr lang="en-US" sz="1800" dirty="0">
                <a:effectLst/>
                <a:latin typeface="Times New Roman" panose="02020603050405020304" pitchFamily="18" charset="0"/>
                <a:ea typeface="Aptos" panose="020B0004020202020204" pitchFamily="34" charset="0"/>
                <a:cs typeface="Times New Roman" panose="02020603050405020304" pitchFamily="18" charset="0"/>
              </a:rPr>
            </a:br>
            <a:r>
              <a:rPr lang="en-US" sz="1800" dirty="0">
                <a:effectLst/>
                <a:latin typeface="Times New Roman" panose="02020603050405020304" pitchFamily="18" charset="0"/>
                <a:ea typeface="Aptos" panose="020B0004020202020204" pitchFamily="34" charset="0"/>
                <a:cs typeface="Times New Roman" panose="02020603050405020304" pitchFamily="18" charset="0"/>
              </a:rPr>
              <a:t>The dataset contains a transactions dataset and a user dataset. The transactions dataset contains fifteen features of which, 8 were selected for use in training the models. </a:t>
            </a:r>
            <a:br>
              <a:rPr lang="en-US" sz="1800" dirty="0">
                <a:effectLst/>
                <a:latin typeface="Aptos" panose="020B0004020202020204" pitchFamily="34" charset="0"/>
                <a:ea typeface="Aptos" panose="020B0004020202020204" pitchFamily="34" charset="0"/>
                <a:cs typeface="Times New Roman" panose="02020603050405020304" pitchFamily="18" charset="0"/>
              </a:rPr>
            </a:br>
            <a:r>
              <a:rPr lang="en-US" sz="1800" dirty="0">
                <a:effectLst/>
                <a:latin typeface="Aptos" panose="020B0004020202020204" pitchFamily="34" charset="0"/>
                <a:ea typeface="Aptos" panose="020B0004020202020204" pitchFamily="34" charset="0"/>
                <a:cs typeface="Times New Roman" panose="02020603050405020304" pitchFamily="18" charset="0"/>
              </a:rPr>
              <a:t>T</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he user dataset, which contains additional demographic and user-specific information, will not be used in this project. This dataset was excluded in order to prevent adding unnecessary complexity and to allow for future model adaptation without including sensitive user data. </a:t>
            </a:r>
            <a:br>
              <a:rPr lang="en-US" sz="1800" dirty="0">
                <a:effectLst/>
                <a:latin typeface="Times New Roman" panose="02020603050405020304" pitchFamily="18" charset="0"/>
                <a:ea typeface="Aptos" panose="020B0004020202020204" pitchFamily="34" charset="0"/>
                <a:cs typeface="Times New Roman" panose="02020603050405020304" pitchFamily="18" charset="0"/>
              </a:rPr>
            </a:br>
            <a:r>
              <a:rPr lang="en-US" sz="1800" dirty="0">
                <a:effectLst/>
                <a:latin typeface="Times New Roman" panose="02020603050405020304" pitchFamily="18" charset="0"/>
                <a:ea typeface="Aptos" panose="020B0004020202020204" pitchFamily="34" charset="0"/>
                <a:cs typeface="Times New Roman" panose="02020603050405020304" pitchFamily="18" charset="0"/>
              </a:rPr>
              <a:t>Initially, both a Random Forest model and a LSTM model were created on all the records in the dataset. With limited computational resources, training the models took a long time and the results were less than desirable. To reduce the dataset size, the focus was shifted to transactions that were made online. </a:t>
            </a:r>
            <a:endParaRPr lang="en-US" sz="1800" dirty="0">
              <a:effectLst/>
              <a:latin typeface="Aptos" panose="020B0004020202020204" pitchFamily="34" charset="0"/>
              <a:ea typeface="Aptos" panose="020B0004020202020204" pitchFamily="34" charset="0"/>
              <a:cs typeface="Times New Roman" panose="02020603050405020304" pitchFamily="18" charset="0"/>
            </a:endParaRPr>
          </a:p>
          <a:p>
            <a:pPr marL="0" marR="0"/>
            <a:r>
              <a:rPr lang="en-US" sz="1800" dirty="0">
                <a:effectLst/>
                <a:latin typeface="Times New Roman" panose="02020603050405020304" pitchFamily="18" charset="0"/>
                <a:ea typeface="Aptos" panose="020B0004020202020204" pitchFamily="34" charset="0"/>
                <a:cs typeface="Times New Roman" panose="02020603050405020304" pitchFamily="18" charset="0"/>
              </a:rPr>
              <a:t>Although the majority of the fraudulent transactions were made online, the overall online dataset was still highly imbalanced, as we can see in this graph.</a:t>
            </a:r>
            <a:endParaRPr lang="en-US" sz="1800" dirty="0">
              <a:effectLst/>
              <a:latin typeface="Aptos" panose="020B0004020202020204" pitchFamily="34" charset="0"/>
              <a:ea typeface="Aptos" panose="020B000402020202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AD158DA7-CDFF-484E-B86B-D89AA5934212}" type="slidenum">
              <a:rPr lang="en-US" smtClean="0"/>
              <a:t>3</a:t>
            </a:fld>
            <a:endParaRPr lang="en-US"/>
          </a:p>
        </p:txBody>
      </p:sp>
    </p:spTree>
    <p:extLst>
      <p:ext uri="{BB962C8B-B14F-4D97-AF65-F5344CB8AC3E}">
        <p14:creationId xmlns:p14="http://schemas.microsoft.com/office/powerpoint/2010/main" val="21855276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r>
              <a:rPr lang="en-US" sz="1800" dirty="0">
                <a:effectLst/>
                <a:latin typeface="Times New Roman" panose="02020603050405020304" pitchFamily="18" charset="0"/>
                <a:ea typeface="Aptos" panose="020B0004020202020204" pitchFamily="34" charset="0"/>
                <a:cs typeface="Times New Roman" panose="02020603050405020304" pitchFamily="18" charset="0"/>
              </a:rPr>
              <a:t>Two different types of models were used, a Random Forest Model and a Long Short-Term memory model. </a:t>
            </a:r>
            <a:endParaRPr lang="en-US" sz="1800" dirty="0">
              <a:effectLst/>
              <a:latin typeface="Aptos" panose="020B0004020202020204" pitchFamily="34" charset="0"/>
              <a:ea typeface="Aptos" panose="020B0004020202020204" pitchFamily="34" charset="0"/>
              <a:cs typeface="Times New Roman" panose="02020603050405020304" pitchFamily="18" charset="0"/>
            </a:endParaRPr>
          </a:p>
          <a:p>
            <a:pPr marL="0" marR="0"/>
            <a:r>
              <a:rPr lang="en-US" sz="1800" dirty="0">
                <a:effectLst/>
                <a:latin typeface="Times New Roman" panose="02020603050405020304" pitchFamily="18" charset="0"/>
                <a:ea typeface="Aptos" panose="020B0004020202020204" pitchFamily="34" charset="0"/>
                <a:cs typeface="Times New Roman" panose="02020603050405020304" pitchFamily="18" charset="0"/>
              </a:rPr>
              <a:t>	Random Forests are an ensemble learning algorithm that use a tree machine learning algorithm that builds multiple decision trees during the training phase. Each decision tree is composed of a random subset of the data set to measure a random subset of features in each partition. Utilizing random subsets of features introduces variability among individual trees, which can help reduce the chances of overfitting and improve overall prediction performance. The RF model aggregates the predictions of many decision trees, which provides more reliable and accurate results compared to a single decision tree. </a:t>
            </a:r>
            <a:endParaRPr lang="en-US" sz="1800" dirty="0">
              <a:effectLst/>
              <a:latin typeface="Aptos" panose="020B0004020202020204" pitchFamily="34" charset="0"/>
              <a:ea typeface="Aptos" panose="020B0004020202020204" pitchFamily="34" charset="0"/>
              <a:cs typeface="Times New Roman" panose="02020603050405020304" pitchFamily="18" charset="0"/>
            </a:endParaRPr>
          </a:p>
          <a:p>
            <a:pPr marL="0" marR="0"/>
            <a:r>
              <a:rPr lang="en-US" sz="1800" dirty="0">
                <a:effectLst/>
                <a:latin typeface="Times New Roman" panose="02020603050405020304" pitchFamily="18" charset="0"/>
                <a:ea typeface="Aptos" panose="020B0004020202020204" pitchFamily="34" charset="0"/>
                <a:cs typeface="Times New Roman" panose="02020603050405020304" pitchFamily="18" charset="0"/>
              </a:rPr>
              <a:t> </a:t>
            </a:r>
            <a:endParaRPr lang="en-US" sz="1800" dirty="0">
              <a:effectLst/>
              <a:latin typeface="Aptos" panose="020B0004020202020204" pitchFamily="34" charset="0"/>
              <a:ea typeface="Aptos" panose="020B0004020202020204" pitchFamily="34" charset="0"/>
              <a:cs typeface="Times New Roman" panose="02020603050405020304" pitchFamily="18" charset="0"/>
            </a:endParaRPr>
          </a:p>
          <a:p>
            <a:pPr marL="0" marR="0"/>
            <a:r>
              <a:rPr lang="en-US" sz="1800" b="1" dirty="0">
                <a:effectLst/>
                <a:latin typeface="Times New Roman" panose="02020603050405020304" pitchFamily="18" charset="0"/>
                <a:ea typeface="Aptos" panose="020B0004020202020204" pitchFamily="34" charset="0"/>
                <a:cs typeface="Times New Roman" panose="02020603050405020304" pitchFamily="18" charset="0"/>
              </a:rPr>
              <a:t>LSTM (Long Short-Term Memory) Models</a:t>
            </a:r>
            <a:endParaRPr lang="en-US" sz="1800" dirty="0">
              <a:effectLst/>
              <a:latin typeface="Aptos" panose="020B0004020202020204" pitchFamily="34" charset="0"/>
              <a:ea typeface="Aptos" panose="020B0004020202020204" pitchFamily="34" charset="0"/>
              <a:cs typeface="Times New Roman" panose="02020603050405020304" pitchFamily="18" charset="0"/>
            </a:endParaRPr>
          </a:p>
          <a:p>
            <a:pPr marL="0" marR="0"/>
            <a:r>
              <a:rPr lang="en-US" sz="1800" dirty="0">
                <a:effectLst/>
                <a:latin typeface="Times New Roman" panose="02020603050405020304" pitchFamily="18" charset="0"/>
                <a:ea typeface="Aptos" panose="020B0004020202020204" pitchFamily="34" charset="0"/>
                <a:cs typeface="Times New Roman" panose="02020603050405020304" pitchFamily="18" charset="0"/>
              </a:rPr>
              <a:t>	LSTM models are an improved version of a recurrent neural network (RNN) designed by Hochreiter and Schmidhuber. Traditional RNNs have a single hidden state that is passed through time, which makes it difficult for the model to learn long-term relationships. LSTMs improve on this model using a memory cell that allows the model to hold information for an extended period of time. This capability to retain information makes LSTM models effective for sequential data such as time-series or transactional data in credit card fraud detection.</a:t>
            </a:r>
            <a:endParaRPr lang="en-US" sz="1800" dirty="0">
              <a:effectLst/>
              <a:latin typeface="Aptos" panose="020B0004020202020204" pitchFamily="34" charset="0"/>
              <a:ea typeface="Aptos" panose="020B000402020202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AD158DA7-CDFF-484E-B86B-D89AA5934212}" type="slidenum">
              <a:rPr lang="en-US" smtClean="0"/>
              <a:t>4</a:t>
            </a:fld>
            <a:endParaRPr lang="en-US"/>
          </a:p>
        </p:txBody>
      </p:sp>
    </p:spTree>
    <p:extLst>
      <p:ext uri="{BB962C8B-B14F-4D97-AF65-F5344CB8AC3E}">
        <p14:creationId xmlns:p14="http://schemas.microsoft.com/office/powerpoint/2010/main" val="13012859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r>
              <a:rPr lang="en-US" sz="1200" dirty="0">
                <a:effectLst/>
                <a:latin typeface="Times New Roman" panose="02020603050405020304" pitchFamily="18" charset="0"/>
                <a:ea typeface="Times New Roman" panose="02020603050405020304" pitchFamily="18" charset="0"/>
              </a:rPr>
              <a:t>The models' performance on fraudulent transactions were evaluated using five key metrics:</a:t>
            </a:r>
          </a:p>
          <a:p>
            <a:pPr marL="0" marR="0"/>
            <a:r>
              <a:rPr lang="en-US" sz="1200" b="1" dirty="0">
                <a:effectLst/>
                <a:latin typeface="Times New Roman" panose="02020603050405020304" pitchFamily="18" charset="0"/>
                <a:ea typeface="Times New Roman" panose="02020603050405020304" pitchFamily="18" charset="0"/>
              </a:rPr>
              <a:t>Accuracy</a:t>
            </a:r>
            <a:r>
              <a:rPr lang="en-US" sz="1200" dirty="0">
                <a:effectLst/>
                <a:latin typeface="Times New Roman" panose="02020603050405020304" pitchFamily="18" charset="0"/>
                <a:ea typeface="Times New Roman" panose="02020603050405020304" pitchFamily="18" charset="0"/>
              </a:rPr>
              <a:t>: The proportion of all classifications, both fraudulent and legitimate, that were correct.</a:t>
            </a:r>
          </a:p>
          <a:p>
            <a:pPr marL="0" marR="0"/>
            <a:r>
              <a:rPr lang="en-US" sz="1200" b="1" dirty="0">
                <a:effectLst/>
                <a:latin typeface="Times New Roman" panose="02020603050405020304" pitchFamily="18" charset="0"/>
                <a:ea typeface="Times New Roman" panose="02020603050405020304" pitchFamily="18" charset="0"/>
              </a:rPr>
              <a:t>Precision</a:t>
            </a:r>
            <a:r>
              <a:rPr lang="en-US" sz="1200" dirty="0">
                <a:effectLst/>
                <a:latin typeface="Times New Roman" panose="02020603050405020304" pitchFamily="18" charset="0"/>
                <a:ea typeface="Times New Roman" panose="02020603050405020304" pitchFamily="18" charset="0"/>
              </a:rPr>
              <a:t>: The proportion of transactions classified as fraudulent by the model that were actually fraudulent.</a:t>
            </a:r>
          </a:p>
          <a:p>
            <a:pPr marL="0" marR="0"/>
            <a:r>
              <a:rPr lang="en-US" sz="1200" b="1" dirty="0">
                <a:effectLst/>
                <a:latin typeface="Times New Roman" panose="02020603050405020304" pitchFamily="18" charset="0"/>
                <a:ea typeface="Times New Roman" panose="02020603050405020304" pitchFamily="18" charset="0"/>
              </a:rPr>
              <a:t>Recall</a:t>
            </a:r>
            <a:r>
              <a:rPr lang="en-US" sz="1200" dirty="0">
                <a:effectLst/>
                <a:latin typeface="Times New Roman" panose="02020603050405020304" pitchFamily="18" charset="0"/>
                <a:ea typeface="Times New Roman" panose="02020603050405020304" pitchFamily="18" charset="0"/>
              </a:rPr>
              <a:t>: The proportion of all actual fraudulent transactions that the model correctly identified as fraudulent.</a:t>
            </a:r>
          </a:p>
          <a:p>
            <a:pPr marL="0" marR="0"/>
            <a:r>
              <a:rPr lang="en-US" sz="1200" b="1" dirty="0">
                <a:effectLst/>
                <a:latin typeface="Times New Roman" panose="02020603050405020304" pitchFamily="18" charset="0"/>
                <a:ea typeface="Times New Roman" panose="02020603050405020304" pitchFamily="18" charset="0"/>
              </a:rPr>
              <a:t>F1 Score</a:t>
            </a:r>
            <a:r>
              <a:rPr lang="en-US" sz="1200" dirty="0">
                <a:effectLst/>
                <a:latin typeface="Times New Roman" panose="02020603050405020304" pitchFamily="18" charset="0"/>
                <a:ea typeface="Times New Roman" panose="02020603050405020304" pitchFamily="18" charset="0"/>
              </a:rPr>
              <a:t>: The harmonic mean of precision and recall, balancing the trade-off between false positives and false negatives.</a:t>
            </a:r>
          </a:p>
          <a:p>
            <a:pPr marL="0" marR="0"/>
            <a:r>
              <a:rPr lang="en-US" sz="1200" b="1" dirty="0">
                <a:effectLst/>
                <a:latin typeface="Times New Roman" panose="02020603050405020304" pitchFamily="18" charset="0"/>
                <a:ea typeface="Times New Roman" panose="02020603050405020304" pitchFamily="18" charset="0"/>
              </a:rPr>
              <a:t>Area Under the Receiver Operating Characteristic (ROC-AUC)</a:t>
            </a:r>
            <a:r>
              <a:rPr lang="en-US" sz="1200" dirty="0">
                <a:effectLst/>
                <a:latin typeface="Times New Roman" panose="02020603050405020304" pitchFamily="18" charset="0"/>
                <a:ea typeface="Times New Roman" panose="02020603050405020304" pitchFamily="18" charset="0"/>
              </a:rPr>
              <a:t>: A measure of the model's ability to differentiate between fraudulent and legitimate transactions.</a:t>
            </a:r>
          </a:p>
          <a:p>
            <a:endParaRPr lang="en-US" dirty="0"/>
          </a:p>
        </p:txBody>
      </p:sp>
      <p:sp>
        <p:nvSpPr>
          <p:cNvPr id="4" name="Slide Number Placeholder 3"/>
          <p:cNvSpPr>
            <a:spLocks noGrp="1"/>
          </p:cNvSpPr>
          <p:nvPr>
            <p:ph type="sldNum" sz="quarter" idx="5"/>
          </p:nvPr>
        </p:nvSpPr>
        <p:spPr/>
        <p:txBody>
          <a:bodyPr/>
          <a:lstStyle/>
          <a:p>
            <a:fld id="{AD158DA7-CDFF-484E-B86B-D89AA5934212}" type="slidenum">
              <a:rPr lang="en-US" smtClean="0"/>
              <a:t>5</a:t>
            </a:fld>
            <a:endParaRPr lang="en-US"/>
          </a:p>
        </p:txBody>
      </p:sp>
    </p:spTree>
    <p:extLst>
      <p:ext uri="{BB962C8B-B14F-4D97-AF65-F5344CB8AC3E}">
        <p14:creationId xmlns:p14="http://schemas.microsoft.com/office/powerpoint/2010/main" val="32630727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endParaRPr lang="en-US" sz="1800" dirty="0">
              <a:effectLst/>
              <a:latin typeface="Times New Roman" panose="02020603050405020304" pitchFamily="18" charset="0"/>
              <a:ea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Times New Roman" panose="02020603050405020304" pitchFamily="18" charset="0"/>
              </a:rPr>
              <a:t>From these results, we can see that the Random Forest model performed reasonably well at identifying fraud, with an F1 score of 0.76 for fraudulent transactions. The model maintains a recall of 0.63 for fraudulent transactions, but this metric could be improved to correctly identify more false negatives (fraudulent transactions marked as non-fraud). The ROC-AUC of 0.99 indicates that it is capable of distinguishing between the classes well. </a:t>
            </a:r>
          </a:p>
          <a:p>
            <a:endParaRPr lang="en-US" dirty="0"/>
          </a:p>
        </p:txBody>
      </p:sp>
      <p:sp>
        <p:nvSpPr>
          <p:cNvPr id="4" name="Slide Number Placeholder 3"/>
          <p:cNvSpPr>
            <a:spLocks noGrp="1"/>
          </p:cNvSpPr>
          <p:nvPr>
            <p:ph type="sldNum" sz="quarter" idx="5"/>
          </p:nvPr>
        </p:nvSpPr>
        <p:spPr/>
        <p:txBody>
          <a:bodyPr/>
          <a:lstStyle/>
          <a:p>
            <a:fld id="{AD158DA7-CDFF-484E-B86B-D89AA5934212}" type="slidenum">
              <a:rPr lang="en-US" smtClean="0"/>
              <a:t>6</a:t>
            </a:fld>
            <a:endParaRPr lang="en-US"/>
          </a:p>
        </p:txBody>
      </p:sp>
    </p:spTree>
    <p:extLst>
      <p:ext uri="{BB962C8B-B14F-4D97-AF65-F5344CB8AC3E}">
        <p14:creationId xmlns:p14="http://schemas.microsoft.com/office/powerpoint/2010/main" val="25835862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Times New Roman" panose="02020603050405020304" pitchFamily="18" charset="0"/>
              </a:rPr>
              <a:t>The LSTM model shows a significantly higher recall of 097 for detecting fraudulent transactions compared to the RF’s 0.68, indicating that it is better at minimizing false negatives (missed fraudulent transactions). However, it achieves this at the cost of a much lower precision score, which results in a significantly lower F1 score of 0.11 for fraudulent transactions. Therefore, this model is better suited for instances where identifying fraud outweighs the potential for many legitimate transactions being flagged as fraudulent.</a:t>
            </a:r>
          </a:p>
          <a:p>
            <a:endParaRPr lang="en-US" dirty="0"/>
          </a:p>
        </p:txBody>
      </p:sp>
      <p:sp>
        <p:nvSpPr>
          <p:cNvPr id="4" name="Slide Number Placeholder 3"/>
          <p:cNvSpPr>
            <a:spLocks noGrp="1"/>
          </p:cNvSpPr>
          <p:nvPr>
            <p:ph type="sldNum" sz="quarter" idx="5"/>
          </p:nvPr>
        </p:nvSpPr>
        <p:spPr/>
        <p:txBody>
          <a:bodyPr/>
          <a:lstStyle/>
          <a:p>
            <a:fld id="{AD158DA7-CDFF-484E-B86B-D89AA5934212}" type="slidenum">
              <a:rPr lang="en-US" smtClean="0"/>
              <a:t>7</a:t>
            </a:fld>
            <a:endParaRPr lang="en-US"/>
          </a:p>
        </p:txBody>
      </p:sp>
    </p:spTree>
    <p:extLst>
      <p:ext uri="{BB962C8B-B14F-4D97-AF65-F5344CB8AC3E}">
        <p14:creationId xmlns:p14="http://schemas.microsoft.com/office/powerpoint/2010/main" val="18717029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r>
              <a:rPr lang="en-US" sz="1800" dirty="0">
                <a:effectLst/>
                <a:latin typeface="Times New Roman" panose="02020603050405020304" pitchFamily="18" charset="0"/>
                <a:ea typeface="Times New Roman" panose="02020603050405020304" pitchFamily="18" charset="0"/>
              </a:rPr>
              <a:t>There were two significant challenges in this project: addressing the imbalanced dataset, since most of the fraudulent transactions only made up a small percentage of the total. This made it difficult for the models to identify fraud. To mitigate this, class weight balancing was applied, which increased the penalties for misclassifying fraudulent transactions.</a:t>
            </a:r>
          </a:p>
          <a:p>
            <a:pPr marL="0" marR="0"/>
            <a:r>
              <a:rPr lang="en-US" sz="1800" dirty="0">
                <a:effectLst/>
                <a:latin typeface="Times New Roman" panose="02020603050405020304" pitchFamily="18" charset="0"/>
                <a:ea typeface="Times New Roman" panose="02020603050405020304" pitchFamily="18" charset="0"/>
              </a:rPr>
              <a:t> </a:t>
            </a:r>
          </a:p>
          <a:p>
            <a:pPr marL="0" marR="0"/>
            <a:r>
              <a:rPr lang="en-US" sz="1800" dirty="0">
                <a:effectLst/>
                <a:latin typeface="Times New Roman" panose="02020603050405020304" pitchFamily="18" charset="0"/>
                <a:ea typeface="Times New Roman" panose="02020603050405020304" pitchFamily="18" charset="0"/>
              </a:rPr>
              <a:t>Another significant challenge was the sheer size of the dataset, which contained over twenty million records. Initial model training sessions took over five hours to complete, which made it difficult to adjust the models under the time constraints. To improve model training time, the models were only trained on online transactions, resulting in a dataset that contained about two million records, but was still sufficient to identify fraud. </a:t>
            </a:r>
          </a:p>
          <a:p>
            <a:endParaRPr lang="en-US" dirty="0"/>
          </a:p>
        </p:txBody>
      </p:sp>
      <p:sp>
        <p:nvSpPr>
          <p:cNvPr id="4" name="Slide Number Placeholder 3"/>
          <p:cNvSpPr>
            <a:spLocks noGrp="1"/>
          </p:cNvSpPr>
          <p:nvPr>
            <p:ph type="sldNum" sz="quarter" idx="5"/>
          </p:nvPr>
        </p:nvSpPr>
        <p:spPr/>
        <p:txBody>
          <a:bodyPr/>
          <a:lstStyle/>
          <a:p>
            <a:fld id="{AD158DA7-CDFF-484E-B86B-D89AA5934212}" type="slidenum">
              <a:rPr lang="en-US" smtClean="0"/>
              <a:t>8</a:t>
            </a:fld>
            <a:endParaRPr lang="en-US"/>
          </a:p>
        </p:txBody>
      </p:sp>
    </p:spTree>
    <p:extLst>
      <p:ext uri="{BB962C8B-B14F-4D97-AF65-F5344CB8AC3E}">
        <p14:creationId xmlns:p14="http://schemas.microsoft.com/office/powerpoint/2010/main" val="20355037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r>
              <a:rPr lang="en-US" sz="1800" dirty="0">
                <a:effectLst/>
                <a:latin typeface="Times New Roman" panose="02020603050405020304" pitchFamily="18" charset="0"/>
                <a:ea typeface="Times New Roman" panose="02020603050405020304" pitchFamily="18" charset="0"/>
              </a:rPr>
              <a:t>Implementing the models in this project would require defining the type of environment they are going to be deployed in. In environments where a balanced approach that aims to minimize the number of legitimate transactions being flagged as fraudulent is desired, the Random Forest model is the better model. </a:t>
            </a:r>
          </a:p>
          <a:p>
            <a:pPr marL="0" marR="0"/>
            <a:r>
              <a:rPr lang="en-US" sz="1800" dirty="0">
                <a:effectLst/>
                <a:latin typeface="Times New Roman" panose="02020603050405020304" pitchFamily="18" charset="0"/>
                <a:ea typeface="Times New Roman" panose="02020603050405020304" pitchFamily="18" charset="0"/>
              </a:rPr>
              <a:t> </a:t>
            </a:r>
          </a:p>
          <a:p>
            <a:pPr marL="0" marR="0"/>
            <a:r>
              <a:rPr lang="en-US" sz="1800" dirty="0">
                <a:effectLst/>
                <a:latin typeface="Times New Roman" panose="02020603050405020304" pitchFamily="18" charset="0"/>
                <a:ea typeface="Times New Roman" panose="02020603050405020304" pitchFamily="18" charset="0"/>
              </a:rPr>
              <a:t>In high-risk areas where fraudulent transactions need to be identified even at the cost of a high number of legitimate transactions being flagged as fraud, the LSTM model will perform better. </a:t>
            </a:r>
          </a:p>
          <a:p>
            <a:pPr marL="0" marR="0"/>
            <a:r>
              <a:rPr lang="en-US" sz="1800" dirty="0">
                <a:effectLst/>
                <a:latin typeface="Times New Roman" panose="02020603050405020304" pitchFamily="18" charset="0"/>
                <a:ea typeface="Times New Roman" panose="02020603050405020304" pitchFamily="18" charset="0"/>
              </a:rPr>
              <a:t> </a:t>
            </a:r>
          </a:p>
          <a:p>
            <a:pPr marL="0" marR="0"/>
            <a:r>
              <a:rPr lang="en-US" sz="1800" dirty="0">
                <a:effectLst/>
                <a:latin typeface="Times New Roman" panose="02020603050405020304" pitchFamily="18" charset="0"/>
                <a:ea typeface="Times New Roman" panose="02020603050405020304" pitchFamily="18" charset="0"/>
              </a:rPr>
              <a:t>Both models will need to be retrained before implementing them on real-world data. </a:t>
            </a:r>
          </a:p>
          <a:p>
            <a:pPr marL="0" marR="0"/>
            <a:r>
              <a:rPr lang="en-US" sz="1800" dirty="0">
                <a:effectLst/>
                <a:latin typeface="Times New Roman" panose="02020603050405020304" pitchFamily="18" charset="0"/>
                <a:ea typeface="Times New Roman" panose="02020603050405020304" pitchFamily="18" charset="0"/>
              </a:rPr>
              <a:t> </a:t>
            </a:r>
          </a:p>
          <a:p>
            <a:pPr marL="0" marR="0"/>
            <a:r>
              <a:rPr lang="en-US" sz="1800" dirty="0">
                <a:effectLst/>
                <a:latin typeface="Times New Roman" panose="02020603050405020304" pitchFamily="18" charset="0"/>
                <a:ea typeface="Times New Roman" panose="02020603050405020304" pitchFamily="18" charset="0"/>
              </a:rPr>
              <a:t>Further steps would be to incorporate either model into the data pipeline, with real-time data being ingested and sent through preprocessing before being sent to the model. The model could then also be set up to continuously learn and improve using incremental training. </a:t>
            </a:r>
          </a:p>
          <a:p>
            <a:endParaRPr lang="en-US" dirty="0"/>
          </a:p>
        </p:txBody>
      </p:sp>
      <p:sp>
        <p:nvSpPr>
          <p:cNvPr id="4" name="Slide Number Placeholder 3"/>
          <p:cNvSpPr>
            <a:spLocks noGrp="1"/>
          </p:cNvSpPr>
          <p:nvPr>
            <p:ph type="sldNum" sz="quarter" idx="5"/>
          </p:nvPr>
        </p:nvSpPr>
        <p:spPr/>
        <p:txBody>
          <a:bodyPr/>
          <a:lstStyle/>
          <a:p>
            <a:fld id="{AD158DA7-CDFF-484E-B86B-D89AA5934212}" type="slidenum">
              <a:rPr lang="en-US" smtClean="0"/>
              <a:t>9</a:t>
            </a:fld>
            <a:endParaRPr lang="en-US"/>
          </a:p>
        </p:txBody>
      </p:sp>
    </p:spTree>
    <p:extLst>
      <p:ext uri="{BB962C8B-B14F-4D97-AF65-F5344CB8AC3E}">
        <p14:creationId xmlns:p14="http://schemas.microsoft.com/office/powerpoint/2010/main" val="102240314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1751012" y="1300785"/>
            <a:ext cx="8689976" cy="2509213"/>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341B595-366B-43E2-A22E-EA6A78C03F06}" type="datetimeFigureOut">
              <a:rPr lang="en-US" smtClean="0"/>
              <a:t>12/17/24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BA915EE-10CB-4CF1-8569-6154455DA573}" type="slidenum">
              <a:rPr lang="en-US" smtClean="0"/>
              <a:t>‹#›</a:t>
            </a:fld>
            <a:endParaRPr lang="en-US"/>
          </a:p>
        </p:txBody>
      </p:sp>
    </p:spTree>
    <p:extLst>
      <p:ext uri="{BB962C8B-B14F-4D97-AF65-F5344CB8AC3E}">
        <p14:creationId xmlns:p14="http://schemas.microsoft.com/office/powerpoint/2010/main" val="33686161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341B595-366B-43E2-A22E-EA6A78C03F06}" type="datetimeFigureOut">
              <a:rPr lang="en-US" smtClean="0"/>
              <a:t>12/17/24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BA915EE-10CB-4CF1-8569-6154455DA573}" type="slidenum">
              <a:rPr lang="en-US" smtClean="0"/>
              <a:t>‹#›</a:t>
            </a:fld>
            <a:endParaRPr lang="en-US"/>
          </a:p>
        </p:txBody>
      </p:sp>
    </p:spTree>
    <p:extLst>
      <p:ext uri="{BB962C8B-B14F-4D97-AF65-F5344CB8AC3E}">
        <p14:creationId xmlns:p14="http://schemas.microsoft.com/office/powerpoint/2010/main" val="38315738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341B595-366B-43E2-A22E-EA6A78C03F06}" type="datetimeFigureOut">
              <a:rPr lang="en-US" smtClean="0"/>
              <a:t>12/17/24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BA915EE-10CB-4CF1-8569-6154455DA573}" type="slidenum">
              <a:rPr lang="en-US" smtClean="0"/>
              <a:t>‹#›</a:t>
            </a:fld>
            <a:endParaRPr lang="en-US"/>
          </a:p>
        </p:txBody>
      </p:sp>
    </p:spTree>
    <p:extLst>
      <p:ext uri="{BB962C8B-B14F-4D97-AF65-F5344CB8AC3E}">
        <p14:creationId xmlns:p14="http://schemas.microsoft.com/office/powerpoint/2010/main" val="34372786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341B595-366B-43E2-A22E-EA6A78C03F06}" type="datetimeFigureOut">
              <a:rPr lang="en-US" smtClean="0"/>
              <a:t>12/17/24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BA915EE-10CB-4CF1-8569-6154455DA573}" type="slidenum">
              <a:rPr lang="en-US" smtClean="0"/>
              <a:t>‹#›</a:t>
            </a:fld>
            <a:endParaRPr lang="en-US"/>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23228765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341B595-366B-43E2-A22E-EA6A78C03F06}" type="datetimeFigureOut">
              <a:rPr lang="en-US" smtClean="0"/>
              <a:t>12/17/24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BA915EE-10CB-4CF1-8569-6154455DA573}" type="slidenum">
              <a:rPr lang="en-US" smtClean="0"/>
              <a:t>‹#›</a:t>
            </a:fld>
            <a:endParaRPr lang="en-US"/>
          </a:p>
        </p:txBody>
      </p:sp>
    </p:spTree>
    <p:extLst>
      <p:ext uri="{BB962C8B-B14F-4D97-AF65-F5344CB8AC3E}">
        <p14:creationId xmlns:p14="http://schemas.microsoft.com/office/powerpoint/2010/main" val="164569959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341B595-366B-43E2-A22E-EA6A78C03F06}" type="datetimeFigureOut">
              <a:rPr lang="en-US" smtClean="0"/>
              <a:t>12/17/24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BA915EE-10CB-4CF1-8569-6154455DA573}" type="slidenum">
              <a:rPr lang="en-US" smtClean="0"/>
              <a:t>‹#›</a:t>
            </a:fld>
            <a:endParaRPr lang="en-US"/>
          </a:p>
        </p:txBody>
      </p:sp>
    </p:spTree>
    <p:extLst>
      <p:ext uri="{BB962C8B-B14F-4D97-AF65-F5344CB8AC3E}">
        <p14:creationId xmlns:p14="http://schemas.microsoft.com/office/powerpoint/2010/main" val="149932047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341B595-366B-43E2-A22E-EA6A78C03F06}" type="datetimeFigureOut">
              <a:rPr lang="en-US" smtClean="0"/>
              <a:t>12/17/24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BA915EE-10CB-4CF1-8569-6154455DA573}" type="slidenum">
              <a:rPr lang="en-US" smtClean="0"/>
              <a:t>‹#›</a:t>
            </a:fld>
            <a:endParaRPr lang="en-US"/>
          </a:p>
        </p:txBody>
      </p:sp>
    </p:spTree>
    <p:extLst>
      <p:ext uri="{BB962C8B-B14F-4D97-AF65-F5344CB8AC3E}">
        <p14:creationId xmlns:p14="http://schemas.microsoft.com/office/powerpoint/2010/main" val="19090145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341B595-366B-43E2-A22E-EA6A78C03F06}" type="datetimeFigureOut">
              <a:rPr lang="en-US" smtClean="0"/>
              <a:t>12/17/24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BA915EE-10CB-4CF1-8569-6154455DA573}" type="slidenum">
              <a:rPr lang="en-US" smtClean="0"/>
              <a:t>‹#›</a:t>
            </a:fld>
            <a:endParaRPr lang="en-US"/>
          </a:p>
        </p:txBody>
      </p:sp>
    </p:spTree>
    <p:extLst>
      <p:ext uri="{BB962C8B-B14F-4D97-AF65-F5344CB8AC3E}">
        <p14:creationId xmlns:p14="http://schemas.microsoft.com/office/powerpoint/2010/main" val="190840832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341B595-366B-43E2-A22E-EA6A78C03F06}" type="datetimeFigureOut">
              <a:rPr lang="en-US" smtClean="0"/>
              <a:t>12/17/24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BA915EE-10CB-4CF1-8569-6154455DA573}" type="slidenum">
              <a:rPr lang="en-US" smtClean="0"/>
              <a:t>‹#›</a:t>
            </a:fld>
            <a:endParaRPr lang="en-US"/>
          </a:p>
        </p:txBody>
      </p:sp>
    </p:spTree>
    <p:extLst>
      <p:ext uri="{BB962C8B-B14F-4D97-AF65-F5344CB8AC3E}">
        <p14:creationId xmlns:p14="http://schemas.microsoft.com/office/powerpoint/2010/main" val="269073728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341B595-366B-43E2-A22E-EA6A78C03F06}" type="datetimeFigureOut">
              <a:rPr lang="en-US" smtClean="0"/>
              <a:t>12/17/24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BA915EE-10CB-4CF1-8569-6154455DA573}" type="slidenum">
              <a:rPr lang="en-US" smtClean="0"/>
              <a:t>‹#›</a:t>
            </a:fld>
            <a:endParaRPr lang="en-US"/>
          </a:p>
        </p:txBody>
      </p:sp>
    </p:spTree>
    <p:extLst>
      <p:ext uri="{BB962C8B-B14F-4D97-AF65-F5344CB8AC3E}">
        <p14:creationId xmlns:p14="http://schemas.microsoft.com/office/powerpoint/2010/main" val="28790340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341B595-366B-43E2-A22E-EA6A78C03F06}" type="datetimeFigureOut">
              <a:rPr lang="en-US" smtClean="0"/>
              <a:t>12/17/24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BA915EE-10CB-4CF1-8569-6154455DA573}" type="slidenum">
              <a:rPr lang="en-US" smtClean="0"/>
              <a:t>‹#›</a:t>
            </a:fld>
            <a:endParaRPr lang="en-US"/>
          </a:p>
        </p:txBody>
      </p:sp>
    </p:spTree>
    <p:extLst>
      <p:ext uri="{BB962C8B-B14F-4D97-AF65-F5344CB8AC3E}">
        <p14:creationId xmlns:p14="http://schemas.microsoft.com/office/powerpoint/2010/main" val="11730509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en-US"/>
              <a:t>Click to edit Master title style</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341B595-366B-43E2-A22E-EA6A78C03F06}" type="datetimeFigureOut">
              <a:rPr lang="en-US" smtClean="0"/>
              <a:t>12/17/24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BA915EE-10CB-4CF1-8569-6154455DA573}" type="slidenum">
              <a:rPr lang="en-US" smtClean="0"/>
              <a:t>‹#›</a:t>
            </a:fld>
            <a:endParaRPr lang="en-US"/>
          </a:p>
        </p:txBody>
      </p:sp>
    </p:spTree>
    <p:extLst>
      <p:ext uri="{BB962C8B-B14F-4D97-AF65-F5344CB8AC3E}">
        <p14:creationId xmlns:p14="http://schemas.microsoft.com/office/powerpoint/2010/main" val="8848632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341B595-366B-43E2-A22E-EA6A78C03F06}" type="datetimeFigureOut">
              <a:rPr lang="en-US" smtClean="0"/>
              <a:t>12/17/24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BA915EE-10CB-4CF1-8569-6154455DA573}" type="slidenum">
              <a:rPr lang="en-US" smtClean="0"/>
              <a:t>‹#›</a:t>
            </a:fld>
            <a:endParaRPr lang="en-US"/>
          </a:p>
        </p:txBody>
      </p:sp>
    </p:spTree>
    <p:extLst>
      <p:ext uri="{BB962C8B-B14F-4D97-AF65-F5344CB8AC3E}">
        <p14:creationId xmlns:p14="http://schemas.microsoft.com/office/powerpoint/2010/main" val="18370176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3"/>
          <p:cNvSpPr>
            <a:spLocks noGrp="1"/>
          </p:cNvSpPr>
          <p:nvPr>
            <p:ph sz="quarter" idx="13"/>
          </p:nvPr>
        </p:nvSpPr>
        <p:spPr>
          <a:xfrm>
            <a:off x="913774" y="3051012"/>
            <a:ext cx="5106027"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5"/>
          <p:cNvSpPr>
            <a:spLocks noGrp="1"/>
          </p:cNvSpPr>
          <p:nvPr>
            <p:ph sz="quarter" idx="14"/>
          </p:nvPr>
        </p:nvSpPr>
        <p:spPr>
          <a:xfrm>
            <a:off x="6172200" y="3051012"/>
            <a:ext cx="5105401"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341B595-366B-43E2-A22E-EA6A78C03F06}" type="datetimeFigureOut">
              <a:rPr lang="en-US" smtClean="0"/>
              <a:t>12/17/24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BA915EE-10CB-4CF1-8569-6154455DA573}" type="slidenum">
              <a:rPr lang="en-US" smtClean="0"/>
              <a:t>‹#›</a:t>
            </a:fld>
            <a:endParaRPr lang="en-US"/>
          </a:p>
        </p:txBody>
      </p:sp>
    </p:spTree>
    <p:extLst>
      <p:ext uri="{BB962C8B-B14F-4D97-AF65-F5344CB8AC3E}">
        <p14:creationId xmlns:p14="http://schemas.microsoft.com/office/powerpoint/2010/main" val="4164574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341B595-366B-43E2-A22E-EA6A78C03F06}" type="datetimeFigureOut">
              <a:rPr lang="en-US" smtClean="0"/>
              <a:t>12/17/24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BA915EE-10CB-4CF1-8569-6154455DA573}" type="slidenum">
              <a:rPr lang="en-US" smtClean="0"/>
              <a:t>‹#›</a:t>
            </a:fld>
            <a:endParaRPr lang="en-US"/>
          </a:p>
        </p:txBody>
      </p:sp>
    </p:spTree>
    <p:extLst>
      <p:ext uri="{BB962C8B-B14F-4D97-AF65-F5344CB8AC3E}">
        <p14:creationId xmlns:p14="http://schemas.microsoft.com/office/powerpoint/2010/main" val="25509683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D341B595-366B-43E2-A22E-EA6A78C03F06}" type="datetimeFigureOut">
              <a:rPr lang="en-US" smtClean="0"/>
              <a:t>12/17/24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BA915EE-10CB-4CF1-8569-6154455DA573}" type="slidenum">
              <a:rPr lang="en-US" smtClean="0"/>
              <a:t>‹#›</a:t>
            </a:fld>
            <a:endParaRPr lang="en-US"/>
          </a:p>
        </p:txBody>
      </p:sp>
    </p:spTree>
    <p:extLst>
      <p:ext uri="{BB962C8B-B14F-4D97-AF65-F5344CB8AC3E}">
        <p14:creationId xmlns:p14="http://schemas.microsoft.com/office/powerpoint/2010/main" val="17319389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en-US"/>
              <a:t>Click to edit Master title style</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341B595-366B-43E2-A22E-EA6A78C03F06}" type="datetimeFigureOut">
              <a:rPr lang="en-US" smtClean="0"/>
              <a:t>12/17/24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BA915EE-10CB-4CF1-8569-6154455DA573}" type="slidenum">
              <a:rPr lang="en-US" smtClean="0"/>
              <a:t>‹#›</a:t>
            </a:fld>
            <a:endParaRPr lang="en-US"/>
          </a:p>
        </p:txBody>
      </p:sp>
    </p:spTree>
    <p:extLst>
      <p:ext uri="{BB962C8B-B14F-4D97-AF65-F5344CB8AC3E}">
        <p14:creationId xmlns:p14="http://schemas.microsoft.com/office/powerpoint/2010/main" val="33089166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341B595-366B-43E2-A22E-EA6A78C03F06}" type="datetimeFigureOut">
              <a:rPr lang="en-US" smtClean="0"/>
              <a:t>12/17/24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BA915EE-10CB-4CF1-8569-6154455DA573}" type="slidenum">
              <a:rPr lang="en-US" smtClean="0"/>
              <a:t>‹#›</a:t>
            </a:fld>
            <a:endParaRPr lang="en-US"/>
          </a:p>
        </p:txBody>
      </p:sp>
    </p:spTree>
    <p:extLst>
      <p:ext uri="{BB962C8B-B14F-4D97-AF65-F5344CB8AC3E}">
        <p14:creationId xmlns:p14="http://schemas.microsoft.com/office/powerpoint/2010/main" val="35871718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20">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D341B595-366B-43E2-A22E-EA6A78C03F06}" type="datetimeFigureOut">
              <a:rPr lang="en-US" smtClean="0"/>
              <a:t>12/17/24</a:t>
            </a:fld>
            <a:endParaRPr lang="en-US"/>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en-US"/>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4BA915EE-10CB-4CF1-8569-6154455DA573}" type="slidenum">
              <a:rPr lang="en-US" smtClean="0"/>
              <a:t>‹#›</a:t>
            </a:fld>
            <a:endParaRPr lang="en-US"/>
          </a:p>
        </p:txBody>
      </p:sp>
    </p:spTree>
    <p:extLst>
      <p:ext uri="{BB962C8B-B14F-4D97-AF65-F5344CB8AC3E}">
        <p14:creationId xmlns:p14="http://schemas.microsoft.com/office/powerpoint/2010/main" val="2589128802"/>
      </p:ext>
    </p:extLst>
  </p:cSld>
  <p:clrMap bg1="lt1" tx1="dk1" bg2="lt2" tx2="dk2" accent1="accent1" accent2="accent2" accent3="accent3" accent4="accent4" accent5="accent5" accent6="accent6" hlink="hlink" folHlink="folHlink"/>
  <p:sldLayoutIdLst>
    <p:sldLayoutId id="2147483808" r:id="rId1"/>
    <p:sldLayoutId id="2147483809" r:id="rId2"/>
    <p:sldLayoutId id="2147483810" r:id="rId3"/>
    <p:sldLayoutId id="2147483811" r:id="rId4"/>
    <p:sldLayoutId id="2147483812" r:id="rId5"/>
    <p:sldLayoutId id="2147483813" r:id="rId6"/>
    <p:sldLayoutId id="2147483814" r:id="rId7"/>
    <p:sldLayoutId id="2147483815" r:id="rId8"/>
    <p:sldLayoutId id="2147483816" r:id="rId9"/>
    <p:sldLayoutId id="2147483817" r:id="rId10"/>
    <p:sldLayoutId id="2147483818" r:id="rId11"/>
    <p:sldLayoutId id="2147483819" r:id="rId12"/>
    <p:sldLayoutId id="2147483820" r:id="rId13"/>
    <p:sldLayoutId id="2147483821" r:id="rId14"/>
    <p:sldLayoutId id="2147483822" r:id="rId15"/>
    <p:sldLayoutId id="2147483823" r:id="rId16"/>
    <p:sldLayoutId id="2147483824" r:id="rId17"/>
    <p:sldLayoutId id="2147483825" r:id="rId18"/>
  </p:sldLayoutIdLst>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8" Type="http://schemas.openxmlformats.org/officeDocument/2006/relationships/diagramLayout" Target="../diagrams/layout4.xml"/><Relationship Id="rId3" Type="http://schemas.openxmlformats.org/officeDocument/2006/relationships/slideLayout" Target="../slideLayouts/slideLayout18.xml"/><Relationship Id="rId7" Type="http://schemas.openxmlformats.org/officeDocument/2006/relationships/diagramData" Target="../diagrams/data4.xml"/><Relationship Id="rId12" Type="http://schemas.openxmlformats.org/officeDocument/2006/relationships/image" Target="../media/image5.png"/><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3.png"/><Relationship Id="rId11" Type="http://schemas.microsoft.com/office/2007/relationships/diagramDrawing" Target="../diagrams/drawing4.xml"/><Relationship Id="rId5" Type="http://schemas.openxmlformats.org/officeDocument/2006/relationships/image" Target="../media/image2.png"/><Relationship Id="rId10" Type="http://schemas.openxmlformats.org/officeDocument/2006/relationships/diagramColors" Target="../diagrams/colors4.xml"/><Relationship Id="rId4" Type="http://schemas.openxmlformats.org/officeDocument/2006/relationships/notesSlide" Target="../notesSlides/notesSlide10.xml"/><Relationship Id="rId9" Type="http://schemas.openxmlformats.org/officeDocument/2006/relationships/diagramQuickStyle" Target="../diagrams/quickStyle4.xml"/></Relationships>
</file>

<file path=ppt/slides/_rels/slide11.xml.rels><?xml version="1.0" encoding="UTF-8" standalone="yes"?>
<Relationships xmlns="http://schemas.openxmlformats.org/package/2006/relationships"><Relationship Id="rId8" Type="http://schemas.openxmlformats.org/officeDocument/2006/relationships/diagramLayout" Target="../diagrams/layout5.xml"/><Relationship Id="rId3" Type="http://schemas.openxmlformats.org/officeDocument/2006/relationships/slideLayout" Target="../slideLayouts/slideLayout18.xml"/><Relationship Id="rId7" Type="http://schemas.openxmlformats.org/officeDocument/2006/relationships/diagramData" Target="../diagrams/data5.xml"/><Relationship Id="rId12" Type="http://schemas.openxmlformats.org/officeDocument/2006/relationships/image" Target="../media/image5.png"/><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3.png"/><Relationship Id="rId11" Type="http://schemas.microsoft.com/office/2007/relationships/diagramDrawing" Target="../diagrams/drawing5.xml"/><Relationship Id="rId5" Type="http://schemas.openxmlformats.org/officeDocument/2006/relationships/image" Target="../media/image2.png"/><Relationship Id="rId10" Type="http://schemas.openxmlformats.org/officeDocument/2006/relationships/diagramColors" Target="../diagrams/colors5.xml"/><Relationship Id="rId4" Type="http://schemas.openxmlformats.org/officeDocument/2006/relationships/notesSlide" Target="../notesSlides/notesSlide11.xml"/><Relationship Id="rId9" Type="http://schemas.openxmlformats.org/officeDocument/2006/relationships/diagramQuickStyle" Target="../diagrams/quickStyle5.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8.xml"/><Relationship Id="rId7" Type="http://schemas.openxmlformats.org/officeDocument/2006/relationships/image" Target="../media/image5.png"/><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5.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8.xml"/><Relationship Id="rId7" Type="http://schemas.openxmlformats.org/officeDocument/2006/relationships/image" Target="../media/image5.pn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3.png"/><Relationship Id="rId5" Type="http://schemas.openxmlformats.org/officeDocument/2006/relationships/image" Target="../media/image6.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slideLayout" Target="../slideLayouts/slideLayout18.xml"/><Relationship Id="rId7" Type="http://schemas.openxmlformats.org/officeDocument/2006/relationships/diagramQuickStyle" Target="../diagrams/quickStyle1.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diagramLayout" Target="../diagrams/layout1.xml"/><Relationship Id="rId5" Type="http://schemas.openxmlformats.org/officeDocument/2006/relationships/diagramData" Target="../diagrams/data1.xml"/><Relationship Id="rId10" Type="http://schemas.openxmlformats.org/officeDocument/2006/relationships/image" Target="../media/image5.png"/><Relationship Id="rId4" Type="http://schemas.openxmlformats.org/officeDocument/2006/relationships/notesSlide" Target="../notesSlides/notesSlide4.xml"/><Relationship Id="rId9" Type="http://schemas.microsoft.com/office/2007/relationships/diagramDrawing" Target="../diagrams/drawing1.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5.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slideLayout" Target="../slideLayouts/slideLayout18.xml"/><Relationship Id="rId7" Type="http://schemas.openxmlformats.org/officeDocument/2006/relationships/image" Target="../media/image12.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11.emf"/><Relationship Id="rId5" Type="http://schemas.openxmlformats.org/officeDocument/2006/relationships/package" Target="../embeddings/Microsoft_Word_Document.docx"/><Relationship Id="rId4" Type="http://schemas.openxmlformats.org/officeDocument/2006/relationships/notesSlide" Target="../notesSlides/notesSlide6.xml"/><Relationship Id="rId9" Type="http://schemas.openxmlformats.org/officeDocument/2006/relationships/image" Target="../media/image5.png"/></Relationships>
</file>

<file path=ppt/slides/_rels/slide7.xml.rels><?xml version="1.0" encoding="UTF-8" standalone="yes"?>
<Relationships xmlns="http://schemas.openxmlformats.org/package/2006/relationships"><Relationship Id="rId8" Type="http://schemas.openxmlformats.org/officeDocument/2006/relationships/image" Target="../media/image16.emf"/><Relationship Id="rId3" Type="http://schemas.openxmlformats.org/officeDocument/2006/relationships/slideLayout" Target="../slideLayouts/slideLayout18.xml"/><Relationship Id="rId7" Type="http://schemas.openxmlformats.org/officeDocument/2006/relationships/package" Target="../embeddings/Microsoft_Word_Document1.docx"/><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notesSlide" Target="../notesSlides/notesSlide7.xml"/><Relationship Id="rId9" Type="http://schemas.openxmlformats.org/officeDocument/2006/relationships/image" Target="../media/image5.png"/></Relationships>
</file>

<file path=ppt/slides/_rels/slide8.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slideLayout" Target="../slideLayouts/slideLayout18.xml"/><Relationship Id="rId7" Type="http://schemas.openxmlformats.org/officeDocument/2006/relationships/diagramQuickStyle" Target="../diagrams/quickStyle2.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diagramLayout" Target="../diagrams/layout2.xml"/><Relationship Id="rId5" Type="http://schemas.openxmlformats.org/officeDocument/2006/relationships/diagramData" Target="../diagrams/data2.xml"/><Relationship Id="rId10" Type="http://schemas.openxmlformats.org/officeDocument/2006/relationships/image" Target="../media/image5.png"/><Relationship Id="rId4" Type="http://schemas.openxmlformats.org/officeDocument/2006/relationships/notesSlide" Target="../notesSlides/notesSlide8.xml"/><Relationship Id="rId9" Type="http://schemas.microsoft.com/office/2007/relationships/diagramDrawing" Target="../diagrams/drawing2.xml"/></Relationships>
</file>

<file path=ppt/slides/_rels/slide9.xml.rels><?xml version="1.0" encoding="UTF-8" standalone="yes"?>
<Relationships xmlns="http://schemas.openxmlformats.org/package/2006/relationships"><Relationship Id="rId8" Type="http://schemas.openxmlformats.org/officeDocument/2006/relationships/diagramLayout" Target="../diagrams/layout3.xml"/><Relationship Id="rId3" Type="http://schemas.openxmlformats.org/officeDocument/2006/relationships/slideLayout" Target="../slideLayouts/slideLayout18.xml"/><Relationship Id="rId7" Type="http://schemas.openxmlformats.org/officeDocument/2006/relationships/diagramData" Target="../diagrams/data3.xml"/><Relationship Id="rId12" Type="http://schemas.openxmlformats.org/officeDocument/2006/relationships/image" Target="../media/image5.png"/><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3.png"/><Relationship Id="rId11" Type="http://schemas.microsoft.com/office/2007/relationships/diagramDrawing" Target="../diagrams/drawing3.xml"/><Relationship Id="rId5" Type="http://schemas.openxmlformats.org/officeDocument/2006/relationships/image" Target="../media/image2.png"/><Relationship Id="rId10" Type="http://schemas.openxmlformats.org/officeDocument/2006/relationships/diagramColors" Target="../diagrams/colors3.xml"/><Relationship Id="rId4" Type="http://schemas.openxmlformats.org/officeDocument/2006/relationships/notesSlide" Target="../notesSlides/notesSlide9.xml"/><Relationship Id="rId9" Type="http://schemas.openxmlformats.org/officeDocument/2006/relationships/diagramQuickStyle" Target="../diagrams/quickStyle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 stack of bank cards">
            <a:extLst>
              <a:ext uri="{FF2B5EF4-FFF2-40B4-BE49-F238E27FC236}">
                <a16:creationId xmlns:a16="http://schemas.microsoft.com/office/drawing/2014/main" id="{84FBD3D3-98A7-4B61-1E69-FA2B60EF806B}"/>
              </a:ext>
            </a:extLst>
          </p:cNvPr>
          <p:cNvPicPr>
            <a:picLocks noChangeAspect="1"/>
          </p:cNvPicPr>
          <p:nvPr/>
        </p:nvPicPr>
        <p:blipFill>
          <a:blip r:embed="rId5"/>
          <a:srcRect t="5818" b="10227"/>
          <a:stretch/>
        </p:blipFill>
        <p:spPr>
          <a:xfrm>
            <a:off x="-1" y="10"/>
            <a:ext cx="12192000" cy="6857990"/>
          </a:xfrm>
          <a:prstGeom prst="rect">
            <a:avLst/>
          </a:prstGeom>
        </p:spPr>
      </p:pic>
      <p:sp>
        <p:nvSpPr>
          <p:cNvPr id="2" name="Title 1">
            <a:extLst>
              <a:ext uri="{FF2B5EF4-FFF2-40B4-BE49-F238E27FC236}">
                <a16:creationId xmlns:a16="http://schemas.microsoft.com/office/drawing/2014/main" id="{D413A748-721B-1C43-4ECC-524019327A8B}"/>
              </a:ext>
            </a:extLst>
          </p:cNvPr>
          <p:cNvSpPr>
            <a:spLocks noGrp="1"/>
          </p:cNvSpPr>
          <p:nvPr>
            <p:ph type="ctrTitle"/>
          </p:nvPr>
        </p:nvSpPr>
        <p:spPr>
          <a:xfrm>
            <a:off x="0" y="2482103"/>
            <a:ext cx="6825155" cy="2324098"/>
          </a:xfrm>
        </p:spPr>
        <p:txBody>
          <a:bodyPr>
            <a:normAutofit/>
          </a:bodyPr>
          <a:lstStyle/>
          <a:p>
            <a:pPr>
              <a:lnSpc>
                <a:spcPct val="110000"/>
              </a:lnSpc>
            </a:pPr>
            <a:r>
              <a:rPr lang="en-US" sz="2800" b="1"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Credit Card </a:t>
            </a:r>
            <a:br>
              <a:rPr lang="en-US" sz="2800" b="1" dirty="0">
                <a:solidFill>
                  <a:schemeClr val="bg1"/>
                </a:solidFill>
                <a:latin typeface="Times New Roman" panose="02020603050405020304" pitchFamily="18" charset="0"/>
                <a:ea typeface="Aptos" panose="020B0004020202020204" pitchFamily="34" charset="0"/>
                <a:cs typeface="Times New Roman" panose="02020603050405020304" pitchFamily="18" charset="0"/>
              </a:rPr>
            </a:br>
            <a:r>
              <a:rPr lang="en-US" sz="2800" b="1"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Fraud Detection </a:t>
            </a:r>
            <a:br>
              <a:rPr lang="en-US" sz="2800" b="1"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br>
            <a:r>
              <a:rPr lang="en-US" sz="2800" b="1"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on Synthetic Datasets</a:t>
            </a:r>
            <a:br>
              <a:rPr lang="en-US" sz="3300" b="1" dirty="0">
                <a:effectLst/>
                <a:latin typeface="Times New Roman" panose="02020603050405020304" pitchFamily="18" charset="0"/>
                <a:ea typeface="Aptos" panose="020B0004020202020204" pitchFamily="34" charset="0"/>
                <a:cs typeface="Times New Roman" panose="02020603050405020304" pitchFamily="18" charset="0"/>
              </a:rPr>
            </a:br>
            <a:endParaRPr lang="en-US" sz="3300" dirty="0"/>
          </a:p>
        </p:txBody>
      </p:sp>
      <p:sp>
        <p:nvSpPr>
          <p:cNvPr id="3" name="Subtitle 2">
            <a:extLst>
              <a:ext uri="{FF2B5EF4-FFF2-40B4-BE49-F238E27FC236}">
                <a16:creationId xmlns:a16="http://schemas.microsoft.com/office/drawing/2014/main" id="{A3E39A9A-3214-4117-3021-564892F66D77}"/>
              </a:ext>
            </a:extLst>
          </p:cNvPr>
          <p:cNvSpPr>
            <a:spLocks noGrp="1"/>
          </p:cNvSpPr>
          <p:nvPr>
            <p:ph type="subTitle" idx="1"/>
          </p:nvPr>
        </p:nvSpPr>
        <p:spPr>
          <a:xfrm>
            <a:off x="647700" y="5075227"/>
            <a:ext cx="5448299" cy="1135073"/>
          </a:xfrm>
        </p:spPr>
        <p:txBody>
          <a:bodyPr>
            <a:normAutofit fontScale="92500" lnSpcReduction="10000"/>
          </a:bodyPr>
          <a:lstStyle/>
          <a:p>
            <a:r>
              <a:rPr lang="en-US" b="1">
                <a:solidFill>
                  <a:srgbClr val="FFFFFF"/>
                </a:solidFill>
                <a:effectLst/>
                <a:latin typeface="Times New Roman" panose="02020603050405020304" pitchFamily="18" charset="0"/>
                <a:ea typeface="Aptos" panose="020B0004020202020204" pitchFamily="34" charset="0"/>
                <a:cs typeface="Times New Roman" panose="02020603050405020304" pitchFamily="18" charset="0"/>
              </a:rPr>
              <a:t>Lincoln Brown</a:t>
            </a:r>
            <a:br>
              <a:rPr lang="en-US" b="1">
                <a:solidFill>
                  <a:srgbClr val="FFFFFF"/>
                </a:solidFill>
                <a:effectLst/>
                <a:latin typeface="Times New Roman" panose="02020603050405020304" pitchFamily="18" charset="0"/>
                <a:ea typeface="Aptos" panose="020B0004020202020204" pitchFamily="34" charset="0"/>
                <a:cs typeface="Times New Roman" panose="02020603050405020304" pitchFamily="18" charset="0"/>
              </a:rPr>
            </a:br>
            <a:r>
              <a:rPr lang="en-US" b="1">
                <a:solidFill>
                  <a:srgbClr val="FFFFFF"/>
                </a:solidFill>
                <a:effectLst/>
                <a:latin typeface="Times New Roman" panose="02020603050405020304" pitchFamily="18" charset="0"/>
                <a:ea typeface="Aptos" panose="020B0004020202020204" pitchFamily="34" charset="0"/>
                <a:cs typeface="Times New Roman" panose="02020603050405020304" pitchFamily="18" charset="0"/>
              </a:rPr>
              <a:t>DSC680-T301</a:t>
            </a:r>
            <a:br>
              <a:rPr lang="en-US" b="1">
                <a:solidFill>
                  <a:srgbClr val="FFFFFF"/>
                </a:solidFill>
                <a:effectLst/>
                <a:latin typeface="Times New Roman" panose="02020603050405020304" pitchFamily="18" charset="0"/>
                <a:ea typeface="Aptos" panose="020B0004020202020204" pitchFamily="34" charset="0"/>
                <a:cs typeface="Times New Roman" panose="02020603050405020304" pitchFamily="18" charset="0"/>
              </a:rPr>
            </a:br>
            <a:r>
              <a:rPr lang="en-US" b="1">
                <a:solidFill>
                  <a:srgbClr val="FFFFFF"/>
                </a:solidFill>
                <a:effectLst/>
                <a:latin typeface="Times New Roman" panose="02020603050405020304" pitchFamily="18" charset="0"/>
                <a:ea typeface="Aptos" panose="020B0004020202020204" pitchFamily="34" charset="0"/>
                <a:cs typeface="Times New Roman" panose="02020603050405020304" pitchFamily="18" charset="0"/>
              </a:rPr>
              <a:t>Professor Iranitalab</a:t>
            </a:r>
            <a:endParaRPr lang="en-US">
              <a:solidFill>
                <a:srgbClr val="FFFFFF"/>
              </a:solidFill>
            </a:endParaRPr>
          </a:p>
        </p:txBody>
      </p:sp>
      <p:pic>
        <p:nvPicPr>
          <p:cNvPr id="13" name="Audio 12">
            <a:extLst>
              <a:ext uri="{FF2B5EF4-FFF2-40B4-BE49-F238E27FC236}">
                <a16:creationId xmlns:a16="http://schemas.microsoft.com/office/drawing/2014/main" id="{A7D132AA-5D6C-0920-7A22-C1706885133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4126607488"/>
      </p:ext>
    </p:extLst>
  </p:cSld>
  <p:clrMapOvr>
    <a:masterClrMapping/>
  </p:clrMapOvr>
  <mc:AlternateContent xmlns:mc="http://schemas.openxmlformats.org/markup-compatibility/2006">
    <mc:Choice xmlns:p14="http://schemas.microsoft.com/office/powerpoint/2010/main" Requires="p14">
      <p:transition spd="slow" p14:dur="2000" advTm="11074"/>
    </mc:Choice>
    <mc:Fallback>
      <p:transition spd="slow" advTm="1107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par>
                                <p:cTn id="7" presetID="10" presetClass="entr" presetSubtype="0" fill="hold" grpId="0" nodeType="withEffect">
                                  <p:stCondLst>
                                    <p:cond delay="1000"/>
                                  </p:stCondLst>
                                  <p:iterate type="lt">
                                    <p:tmPct val="10000"/>
                                  </p:iterate>
                                  <p:childTnLst>
                                    <p:set>
                                      <p:cBhvr>
                                        <p:cTn id="8" dur="1" fill="hold">
                                          <p:stCondLst>
                                            <p:cond delay="0"/>
                                          </p:stCondLst>
                                        </p:cTn>
                                        <p:tgtEl>
                                          <p:spTgt spid="2"/>
                                        </p:tgtEl>
                                        <p:attrNameLst>
                                          <p:attrName>style.visibility</p:attrName>
                                        </p:attrNameLst>
                                      </p:cBhvr>
                                      <p:to>
                                        <p:strVal val="visible"/>
                                      </p:to>
                                    </p:set>
                                    <p:animEffect transition="in" filter="fade">
                                      <p:cBhvr>
                                        <p:cTn id="9" dur="400"/>
                                        <p:tgtEl>
                                          <p:spTgt spid="2"/>
                                        </p:tgtEl>
                                      </p:cBhvr>
                                    </p:animEffect>
                                  </p:childTnLst>
                                </p:cTn>
                              </p:par>
                              <p:par>
                                <p:cTn id="10" presetID="10" presetClass="entr" presetSubtype="0" fill="hold" grpId="0" nodeType="withEffect">
                                  <p:stCondLst>
                                    <p:cond delay="2000"/>
                                  </p:stCondLst>
                                  <p:iterate type="lt">
                                    <p:tmPct val="10000"/>
                                  </p:iterate>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4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3" fill="hold" display="0">
                  <p:stCondLst>
                    <p:cond delay="indefinite"/>
                  </p:stCondLst>
                  <p:endCondLst>
                    <p:cond evt="onStopAudio" delay="0">
                      <p:tgtEl>
                        <p:sldTgt/>
                      </p:tgtEl>
                    </p:cond>
                  </p:endCondLst>
                </p:cTn>
                <p:tgtEl>
                  <p:spTgt spid="13"/>
                </p:tgtEl>
              </p:cMediaNode>
            </p:audio>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A9C15D4-2EE7-4D05-B87C-91D1F3B960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59935" y="0"/>
            <a:ext cx="813206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4ED7B0FB-9654-4441-9545-02D458B686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059935" cy="6858000"/>
          </a:xfrm>
          <a:prstGeom prst="rect">
            <a:avLst/>
          </a:prstGeom>
          <a:ln>
            <a:noFill/>
          </a:ln>
          <a:effectLst>
            <a:outerShdw blurRad="50800" dist="12700" algn="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679C33B-B66E-11D1-DD47-6EC1F45AD2A5}"/>
              </a:ext>
            </a:extLst>
          </p:cNvPr>
          <p:cNvSpPr>
            <a:spLocks noGrp="1"/>
          </p:cNvSpPr>
          <p:nvPr>
            <p:ph type="title"/>
          </p:nvPr>
        </p:nvSpPr>
        <p:spPr>
          <a:xfrm>
            <a:off x="641074" y="1314450"/>
            <a:ext cx="2844002" cy="3680244"/>
          </a:xfrm>
        </p:spPr>
        <p:txBody>
          <a:bodyPr>
            <a:normAutofit/>
          </a:bodyPr>
          <a:lstStyle/>
          <a:p>
            <a:pPr algn="l"/>
            <a:r>
              <a:rPr lang="en-US" sz="2800"/>
              <a:t>Ethical Considerations</a:t>
            </a:r>
          </a:p>
        </p:txBody>
      </p:sp>
      <p:pic>
        <p:nvPicPr>
          <p:cNvPr id="14" name="Picture 13">
            <a:extLst>
              <a:ext uri="{FF2B5EF4-FFF2-40B4-BE49-F238E27FC236}">
                <a16:creationId xmlns:a16="http://schemas.microsoft.com/office/drawing/2014/main" id="{7BB94C57-FDF3-45A3-9D1F-904523D795D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r="66700" b="77917"/>
          <a:stretch/>
        </p:blipFill>
        <p:spPr>
          <a:xfrm>
            <a:off x="0" y="0"/>
            <a:ext cx="4059935" cy="1514475"/>
          </a:xfrm>
          <a:prstGeom prst="rect">
            <a:avLst/>
          </a:prstGeom>
        </p:spPr>
      </p:pic>
      <p:pic>
        <p:nvPicPr>
          <p:cNvPr id="16" name="Picture 15">
            <a:extLst>
              <a:ext uri="{FF2B5EF4-FFF2-40B4-BE49-F238E27FC236}">
                <a16:creationId xmlns:a16="http://schemas.microsoft.com/office/drawing/2014/main" id="{6AEBDF1A-221A-4497-BBA9-57A70D16151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l="78750" t="72830" b="14149"/>
          <a:stretch/>
        </p:blipFill>
        <p:spPr>
          <a:xfrm>
            <a:off x="1377059" y="5962903"/>
            <a:ext cx="2590800" cy="892925"/>
          </a:xfrm>
          <a:prstGeom prst="rect">
            <a:avLst/>
          </a:prstGeom>
        </p:spPr>
      </p:pic>
      <p:graphicFrame>
        <p:nvGraphicFramePr>
          <p:cNvPr id="5" name="Content Placeholder 2">
            <a:extLst>
              <a:ext uri="{FF2B5EF4-FFF2-40B4-BE49-F238E27FC236}">
                <a16:creationId xmlns:a16="http://schemas.microsoft.com/office/drawing/2014/main" id="{C71F86B3-732F-E1CE-3988-F40D1479D260}"/>
              </a:ext>
            </a:extLst>
          </p:cNvPr>
          <p:cNvGraphicFramePr>
            <a:graphicFrameLocks noGrp="1"/>
          </p:cNvGraphicFramePr>
          <p:nvPr>
            <p:ph idx="1"/>
            <p:extLst>
              <p:ext uri="{D42A27DB-BD31-4B8C-83A1-F6EECF244321}">
                <p14:modId xmlns:p14="http://schemas.microsoft.com/office/powerpoint/2010/main" val="2123844607"/>
              </p:ext>
            </p:extLst>
          </p:nvPr>
        </p:nvGraphicFramePr>
        <p:xfrm>
          <a:off x="4594225" y="889000"/>
          <a:ext cx="6683375" cy="4606925"/>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pic>
        <p:nvPicPr>
          <p:cNvPr id="17" name="Audio 16">
            <a:extLst>
              <a:ext uri="{FF2B5EF4-FFF2-40B4-BE49-F238E27FC236}">
                <a16:creationId xmlns:a16="http://schemas.microsoft.com/office/drawing/2014/main" id="{02235E1C-E971-D51D-110C-4D161ADF5E3D}"/>
              </a:ext>
            </a:extLst>
          </p:cNvPr>
          <p:cNvPicPr>
            <a:picLocks noChangeAspect="1"/>
          </p:cNvPicPr>
          <p:nvPr>
            <a:audioFile r:link="rId2"/>
            <p:extLst>
              <p:ext uri="{DAA4B4D4-6D71-4841-9C94-3DE7FCFB9230}">
                <p14:media xmlns:p14="http://schemas.microsoft.com/office/powerpoint/2010/main" r:embed="rId1"/>
              </p:ext>
            </p:extLst>
          </p:nvPr>
        </p:nvPicPr>
        <p:blipFill>
          <a:blip r:embed="rId12"/>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482594824"/>
      </p:ext>
    </p:extLst>
  </p:cSld>
  <p:clrMapOvr>
    <a:masterClrMapping/>
  </p:clrMapOvr>
  <mc:AlternateContent xmlns:mc="http://schemas.openxmlformats.org/markup-compatibility/2006">
    <mc:Choice xmlns:p14="http://schemas.microsoft.com/office/powerpoint/2010/main" Requires="p14">
      <p:transition spd="slow" p14:dur="2000" advTm="25354"/>
    </mc:Choice>
    <mc:Fallback>
      <p:transition spd="slow" advTm="2535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7"/>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A9C15D4-2EE7-4D05-B87C-91D1F3B960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59935" y="0"/>
            <a:ext cx="813206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4ED7B0FB-9654-4441-9545-02D458B686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059935" cy="6858000"/>
          </a:xfrm>
          <a:prstGeom prst="rect">
            <a:avLst/>
          </a:prstGeom>
          <a:ln>
            <a:noFill/>
          </a:ln>
          <a:effectLst>
            <a:outerShdw blurRad="50800" dist="12700" algn="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FCDBFBD-2126-A90A-0D0B-D7374F7C9EB1}"/>
              </a:ext>
            </a:extLst>
          </p:cNvPr>
          <p:cNvSpPr>
            <a:spLocks noGrp="1"/>
          </p:cNvSpPr>
          <p:nvPr>
            <p:ph type="title"/>
          </p:nvPr>
        </p:nvSpPr>
        <p:spPr>
          <a:xfrm>
            <a:off x="641074" y="1314450"/>
            <a:ext cx="2844002" cy="3680244"/>
          </a:xfrm>
        </p:spPr>
        <p:txBody>
          <a:bodyPr>
            <a:normAutofit/>
          </a:bodyPr>
          <a:lstStyle/>
          <a:p>
            <a:pPr algn="l"/>
            <a:r>
              <a:rPr lang="en-US" sz="3400"/>
              <a:t>Conclusion</a:t>
            </a:r>
          </a:p>
        </p:txBody>
      </p:sp>
      <p:pic>
        <p:nvPicPr>
          <p:cNvPr id="13" name="Picture 12">
            <a:extLst>
              <a:ext uri="{FF2B5EF4-FFF2-40B4-BE49-F238E27FC236}">
                <a16:creationId xmlns:a16="http://schemas.microsoft.com/office/drawing/2014/main" id="{7BB94C57-FDF3-45A3-9D1F-904523D795D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r="66700" b="77917"/>
          <a:stretch/>
        </p:blipFill>
        <p:spPr>
          <a:xfrm>
            <a:off x="0" y="0"/>
            <a:ext cx="4059935" cy="1514475"/>
          </a:xfrm>
          <a:prstGeom prst="rect">
            <a:avLst/>
          </a:prstGeom>
        </p:spPr>
      </p:pic>
      <p:pic>
        <p:nvPicPr>
          <p:cNvPr id="15" name="Picture 14">
            <a:extLst>
              <a:ext uri="{FF2B5EF4-FFF2-40B4-BE49-F238E27FC236}">
                <a16:creationId xmlns:a16="http://schemas.microsoft.com/office/drawing/2014/main" id="{6AEBDF1A-221A-4497-BBA9-57A70D16151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l="78750" t="72830" b="14149"/>
          <a:stretch/>
        </p:blipFill>
        <p:spPr>
          <a:xfrm>
            <a:off x="1377059" y="5962903"/>
            <a:ext cx="2590800" cy="892925"/>
          </a:xfrm>
          <a:prstGeom prst="rect">
            <a:avLst/>
          </a:prstGeom>
        </p:spPr>
      </p:pic>
      <p:graphicFrame>
        <p:nvGraphicFramePr>
          <p:cNvPr id="5" name="Content Placeholder 2">
            <a:extLst>
              <a:ext uri="{FF2B5EF4-FFF2-40B4-BE49-F238E27FC236}">
                <a16:creationId xmlns:a16="http://schemas.microsoft.com/office/drawing/2014/main" id="{EDA70466-5484-D704-DA49-6F7D00FD9B86}"/>
              </a:ext>
            </a:extLst>
          </p:cNvPr>
          <p:cNvGraphicFramePr>
            <a:graphicFrameLocks noGrp="1"/>
          </p:cNvGraphicFramePr>
          <p:nvPr>
            <p:ph idx="1"/>
            <p:extLst>
              <p:ext uri="{D42A27DB-BD31-4B8C-83A1-F6EECF244321}">
                <p14:modId xmlns:p14="http://schemas.microsoft.com/office/powerpoint/2010/main" val="3712962361"/>
              </p:ext>
            </p:extLst>
          </p:nvPr>
        </p:nvGraphicFramePr>
        <p:xfrm>
          <a:off x="4594225" y="889000"/>
          <a:ext cx="6683375" cy="4606925"/>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pic>
        <p:nvPicPr>
          <p:cNvPr id="14" name="Audio 13">
            <a:extLst>
              <a:ext uri="{FF2B5EF4-FFF2-40B4-BE49-F238E27FC236}">
                <a16:creationId xmlns:a16="http://schemas.microsoft.com/office/drawing/2014/main" id="{FB002624-173B-FADD-1125-39572A06D8CA}"/>
              </a:ext>
            </a:extLst>
          </p:cNvPr>
          <p:cNvPicPr>
            <a:picLocks noChangeAspect="1"/>
          </p:cNvPicPr>
          <p:nvPr>
            <a:audioFile r:link="rId2"/>
            <p:extLst>
              <p:ext uri="{DAA4B4D4-6D71-4841-9C94-3DE7FCFB9230}">
                <p14:media xmlns:p14="http://schemas.microsoft.com/office/powerpoint/2010/main" r:embed="rId1"/>
              </p:ext>
            </p:extLst>
          </p:nvPr>
        </p:nvPicPr>
        <p:blipFill>
          <a:blip r:embed="rId12"/>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4022081475"/>
      </p:ext>
    </p:extLst>
  </p:cSld>
  <p:clrMapOvr>
    <a:masterClrMapping/>
  </p:clrMapOvr>
  <mc:AlternateContent xmlns:mc="http://schemas.openxmlformats.org/markup-compatibility/2006">
    <mc:Choice xmlns:p14="http://schemas.microsoft.com/office/powerpoint/2010/main" Requires="p14">
      <p:transition spd="slow" p14:dur="2000" advTm="91438"/>
    </mc:Choice>
    <mc:Fallback>
      <p:transition spd="slow" advTm="9143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84000"/>
                <a:shade val="100000"/>
                <a:hueMod val="130000"/>
                <a:satMod val="150000"/>
                <a:lumMod val="112000"/>
              </a:schemeClr>
            </a:gs>
            <a:gs pos="100000">
              <a:schemeClr val="bg1">
                <a:shade val="92000"/>
                <a:satMod val="140000"/>
                <a:lumMod val="110000"/>
              </a:schemeClr>
            </a:gs>
          </a:gsLst>
          <a:lin ang="5400000" scaled="0"/>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A9C15D4-2EE7-4D05-B87C-91D1F3B960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59935" y="0"/>
            <a:ext cx="813206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4ED7B0FB-9654-4441-9545-02D458B686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059935" cy="6858000"/>
          </a:xfrm>
          <a:prstGeom prst="rect">
            <a:avLst/>
          </a:prstGeom>
          <a:solidFill>
            <a:schemeClr val="accent1">
              <a:lumMod val="75000"/>
            </a:schemeClr>
          </a:solidFill>
          <a:ln>
            <a:noFill/>
          </a:ln>
          <a:effectLst>
            <a:outerShdw blurRad="50800" dist="12700" algn="l" rotWithShape="0">
              <a:prstClr val="black">
                <a:alpha val="30000"/>
              </a:prstClr>
            </a:outerShdw>
          </a:effectLst>
        </p:spPr>
        <p:style>
          <a:lnRef idx="2">
            <a:schemeClr val="accent1">
              <a:shade val="50000"/>
            </a:schemeClr>
          </a:lnRef>
          <a:fillRef idx="1002">
            <a:schemeClr val="l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44CFC5C-CDFF-07B9-41EE-7101FB573481}"/>
              </a:ext>
            </a:extLst>
          </p:cNvPr>
          <p:cNvSpPr>
            <a:spLocks noGrp="1"/>
          </p:cNvSpPr>
          <p:nvPr>
            <p:ph type="title"/>
          </p:nvPr>
        </p:nvSpPr>
        <p:spPr>
          <a:xfrm>
            <a:off x="641074" y="1588878"/>
            <a:ext cx="2844002" cy="3680244"/>
          </a:xfrm>
        </p:spPr>
        <p:txBody>
          <a:bodyPr>
            <a:normAutofit/>
          </a:bodyPr>
          <a:lstStyle/>
          <a:p>
            <a:pPr algn="l"/>
            <a:r>
              <a:rPr lang="en-US" sz="4100">
                <a:solidFill>
                  <a:srgbClr val="FFFFFF"/>
                </a:solidFill>
              </a:rPr>
              <a:t>Questions</a:t>
            </a:r>
          </a:p>
        </p:txBody>
      </p:sp>
      <p:pic>
        <p:nvPicPr>
          <p:cNvPr id="12" name="Picture 11">
            <a:extLst>
              <a:ext uri="{FF2B5EF4-FFF2-40B4-BE49-F238E27FC236}">
                <a16:creationId xmlns:a16="http://schemas.microsoft.com/office/drawing/2014/main" id="{7BB94C57-FDF3-45A3-9D1F-904523D795D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r="66700" b="77917"/>
          <a:stretch/>
        </p:blipFill>
        <p:spPr>
          <a:xfrm>
            <a:off x="0" y="0"/>
            <a:ext cx="4059935" cy="1514475"/>
          </a:xfrm>
          <a:prstGeom prst="rect">
            <a:avLst/>
          </a:prstGeom>
        </p:spPr>
      </p:pic>
      <p:sp>
        <p:nvSpPr>
          <p:cNvPr id="3" name="Content Placeholder 2">
            <a:extLst>
              <a:ext uri="{FF2B5EF4-FFF2-40B4-BE49-F238E27FC236}">
                <a16:creationId xmlns:a16="http://schemas.microsoft.com/office/drawing/2014/main" id="{79733375-5E04-C94B-8E5D-AE5EBAF8589F}"/>
              </a:ext>
            </a:extLst>
          </p:cNvPr>
          <p:cNvSpPr>
            <a:spLocks noGrp="1"/>
          </p:cNvSpPr>
          <p:nvPr>
            <p:ph idx="1"/>
          </p:nvPr>
        </p:nvSpPr>
        <p:spPr>
          <a:xfrm>
            <a:off x="4634794" y="1049695"/>
            <a:ext cx="6642806" cy="4758611"/>
          </a:xfrm>
        </p:spPr>
        <p:txBody>
          <a:bodyPr anchor="ctr">
            <a:normAutofit/>
          </a:bodyPr>
          <a:lstStyle/>
          <a:p>
            <a:pPr marL="342900" marR="0" lvl="0" indent="-342900">
              <a:lnSpc>
                <a:spcPct val="110000"/>
              </a:lnSpc>
              <a:buFont typeface="+mj-lt"/>
              <a:buAutoNum type="arabicPeriod"/>
            </a:pPr>
            <a:r>
              <a:rPr lang="en-US" sz="1700" cap="none">
                <a:effectLst/>
                <a:ea typeface="Aptos" panose="020B0004020202020204" pitchFamily="34" charset="0"/>
                <a:cs typeface="Times New Roman" panose="02020603050405020304" pitchFamily="18" charset="0"/>
              </a:rPr>
              <a:t>Why did you choose random forest and LSTM models?</a:t>
            </a:r>
          </a:p>
          <a:p>
            <a:pPr marL="342900" marR="0" lvl="0" indent="-342900">
              <a:lnSpc>
                <a:spcPct val="110000"/>
              </a:lnSpc>
              <a:buFont typeface="+mj-lt"/>
              <a:buAutoNum type="arabicPeriod"/>
            </a:pPr>
            <a:r>
              <a:rPr lang="en-US" sz="1700" cap="none">
                <a:effectLst/>
                <a:ea typeface="Aptos" panose="020B0004020202020204" pitchFamily="34" charset="0"/>
                <a:cs typeface="Times New Roman" panose="02020603050405020304" pitchFamily="18" charset="0"/>
              </a:rPr>
              <a:t>How did you handle the imbalance in the dataset?</a:t>
            </a:r>
          </a:p>
          <a:p>
            <a:pPr marL="342900" marR="0" lvl="0" indent="-342900">
              <a:lnSpc>
                <a:spcPct val="110000"/>
              </a:lnSpc>
              <a:buFont typeface="+mj-lt"/>
              <a:buAutoNum type="arabicPeriod"/>
            </a:pPr>
            <a:r>
              <a:rPr lang="en-US" sz="1700" cap="none">
                <a:effectLst/>
                <a:ea typeface="Aptos" panose="020B0004020202020204" pitchFamily="34" charset="0"/>
                <a:cs typeface="Times New Roman" panose="02020603050405020304" pitchFamily="18" charset="0"/>
              </a:rPr>
              <a:t>What were the trade-offs in your models? How do they impact real-world detection?</a:t>
            </a:r>
          </a:p>
          <a:p>
            <a:pPr marL="342900" marR="0" lvl="0" indent="-342900">
              <a:lnSpc>
                <a:spcPct val="110000"/>
              </a:lnSpc>
              <a:buFont typeface="+mj-lt"/>
              <a:buAutoNum type="arabicPeriod"/>
            </a:pPr>
            <a:r>
              <a:rPr lang="en-US" sz="1700" cap="none">
                <a:effectLst/>
                <a:ea typeface="Aptos" panose="020B0004020202020204" pitchFamily="34" charset="0"/>
                <a:cs typeface="Times New Roman" panose="02020603050405020304" pitchFamily="18" charset="0"/>
              </a:rPr>
              <a:t>What are the impacts of false positives on customers?</a:t>
            </a:r>
          </a:p>
          <a:p>
            <a:pPr marL="342900" marR="0" lvl="0" indent="-342900">
              <a:lnSpc>
                <a:spcPct val="110000"/>
              </a:lnSpc>
              <a:buFont typeface="+mj-lt"/>
              <a:buAutoNum type="arabicPeriod"/>
            </a:pPr>
            <a:r>
              <a:rPr lang="en-US" sz="1700" cap="none">
                <a:effectLst/>
                <a:ea typeface="Aptos" panose="020B0004020202020204" pitchFamily="34" charset="0"/>
                <a:cs typeface="Times New Roman" panose="02020603050405020304" pitchFamily="18" charset="0"/>
              </a:rPr>
              <a:t>Can your models scale to larger datasets?</a:t>
            </a:r>
          </a:p>
          <a:p>
            <a:pPr marL="342900" marR="0" lvl="0" indent="-342900">
              <a:lnSpc>
                <a:spcPct val="110000"/>
              </a:lnSpc>
              <a:buFont typeface="+mj-lt"/>
              <a:buAutoNum type="arabicPeriod"/>
            </a:pPr>
            <a:r>
              <a:rPr lang="en-US" sz="1700" cap="none">
                <a:effectLst/>
                <a:ea typeface="Aptos" panose="020B0004020202020204" pitchFamily="34" charset="0"/>
                <a:cs typeface="Times New Roman" panose="02020603050405020304" pitchFamily="18" charset="0"/>
              </a:rPr>
              <a:t>What were some challenges that you faced?</a:t>
            </a:r>
          </a:p>
          <a:p>
            <a:pPr marL="342900" marR="0" lvl="0" indent="-342900">
              <a:lnSpc>
                <a:spcPct val="110000"/>
              </a:lnSpc>
              <a:buFont typeface="+mj-lt"/>
              <a:buAutoNum type="arabicPeriod"/>
            </a:pPr>
            <a:r>
              <a:rPr lang="en-US" sz="1700" cap="none">
                <a:effectLst/>
                <a:ea typeface="Aptos" panose="020B0004020202020204" pitchFamily="34" charset="0"/>
                <a:cs typeface="Times New Roman" panose="02020603050405020304" pitchFamily="18" charset="0"/>
              </a:rPr>
              <a:t>What are the practical implementations of these models?</a:t>
            </a:r>
          </a:p>
          <a:p>
            <a:pPr marL="342900" marR="0" lvl="0" indent="-342900">
              <a:lnSpc>
                <a:spcPct val="110000"/>
              </a:lnSpc>
              <a:buFont typeface="+mj-lt"/>
              <a:buAutoNum type="arabicPeriod"/>
            </a:pPr>
            <a:r>
              <a:rPr lang="en-US" sz="1700" cap="none">
                <a:effectLst/>
                <a:ea typeface="Aptos" panose="020B0004020202020204" pitchFamily="34" charset="0"/>
                <a:cs typeface="Times New Roman" panose="02020603050405020304" pitchFamily="18" charset="0"/>
              </a:rPr>
              <a:t>Did you have any ethical concerns when working on these models?</a:t>
            </a:r>
          </a:p>
          <a:p>
            <a:pPr marL="342900" marR="0" lvl="0" indent="-342900">
              <a:lnSpc>
                <a:spcPct val="110000"/>
              </a:lnSpc>
              <a:buFont typeface="+mj-lt"/>
              <a:buAutoNum type="arabicPeriod"/>
            </a:pPr>
            <a:r>
              <a:rPr lang="en-US" sz="1700" cap="none">
                <a:effectLst/>
                <a:ea typeface="Aptos" panose="020B0004020202020204" pitchFamily="34" charset="0"/>
                <a:cs typeface="Times New Roman" panose="02020603050405020304" pitchFamily="18" charset="0"/>
              </a:rPr>
              <a:t>What could be done to improve the models in the future?</a:t>
            </a:r>
          </a:p>
          <a:p>
            <a:pPr marL="342900" marR="0" lvl="0" indent="-342900">
              <a:lnSpc>
                <a:spcPct val="110000"/>
              </a:lnSpc>
              <a:buFont typeface="+mj-lt"/>
              <a:buAutoNum type="arabicPeriod"/>
            </a:pPr>
            <a:r>
              <a:rPr lang="en-US" sz="1700" cap="none">
                <a:effectLst/>
                <a:ea typeface="Aptos" panose="020B0004020202020204" pitchFamily="34" charset="0"/>
                <a:cs typeface="Times New Roman" panose="02020603050405020304" pitchFamily="18" charset="0"/>
              </a:rPr>
              <a:t>Which model do you recommend deploying and why?</a:t>
            </a:r>
          </a:p>
        </p:txBody>
      </p:sp>
      <p:pic>
        <p:nvPicPr>
          <p:cNvPr id="14" name="Picture 13">
            <a:extLst>
              <a:ext uri="{FF2B5EF4-FFF2-40B4-BE49-F238E27FC236}">
                <a16:creationId xmlns:a16="http://schemas.microsoft.com/office/drawing/2014/main" id="{6AEBDF1A-221A-4497-BBA9-57A70D16151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l="78750" t="72830" b="14149"/>
          <a:stretch/>
        </p:blipFill>
        <p:spPr>
          <a:xfrm>
            <a:off x="1377059" y="5962903"/>
            <a:ext cx="2590800" cy="892925"/>
          </a:xfrm>
          <a:prstGeom prst="rect">
            <a:avLst/>
          </a:prstGeom>
        </p:spPr>
      </p:pic>
      <p:pic>
        <p:nvPicPr>
          <p:cNvPr id="7" name="Audio 6">
            <a:extLst>
              <a:ext uri="{FF2B5EF4-FFF2-40B4-BE49-F238E27FC236}">
                <a16:creationId xmlns:a16="http://schemas.microsoft.com/office/drawing/2014/main" id="{147E514C-1704-10BC-1F87-ED70434CFB72}"/>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94488092"/>
      </p:ext>
    </p:extLst>
  </p:cSld>
  <p:clrMapOvr>
    <a:masterClrMapping/>
  </p:clrMapOvr>
  <mc:AlternateContent xmlns:mc="http://schemas.openxmlformats.org/markup-compatibility/2006">
    <mc:Choice xmlns:p14="http://schemas.microsoft.com/office/powerpoint/2010/main" Requires="p14">
      <p:transition spd="slow" p14:dur="2000" advTm="240490"/>
    </mc:Choice>
    <mc:Fallback>
      <p:transition spd="slow" advTm="2404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7B3417-3E6D-BBC0-EAFA-F635CE8B12B3}"/>
              </a:ext>
            </a:extLst>
          </p:cNvPr>
          <p:cNvSpPr>
            <a:spLocks noGrp="1"/>
          </p:cNvSpPr>
          <p:nvPr>
            <p:ph type="title"/>
          </p:nvPr>
        </p:nvSpPr>
        <p:spPr/>
        <p:txBody>
          <a:bodyPr/>
          <a:lstStyle/>
          <a:p>
            <a:r>
              <a:rPr lang="en-US" dirty="0">
                <a:solidFill>
                  <a:schemeClr val="tx1"/>
                </a:solidFill>
              </a:rPr>
              <a:t>Background</a:t>
            </a:r>
          </a:p>
        </p:txBody>
      </p:sp>
      <p:sp>
        <p:nvSpPr>
          <p:cNvPr id="3" name="Content Placeholder 2">
            <a:extLst>
              <a:ext uri="{FF2B5EF4-FFF2-40B4-BE49-F238E27FC236}">
                <a16:creationId xmlns:a16="http://schemas.microsoft.com/office/drawing/2014/main" id="{D2BF79CE-7ABC-AF09-15B9-C7A434AB2AF0}"/>
              </a:ext>
            </a:extLst>
          </p:cNvPr>
          <p:cNvSpPr>
            <a:spLocks noGrp="1"/>
          </p:cNvSpPr>
          <p:nvPr>
            <p:ph idx="1"/>
          </p:nvPr>
        </p:nvSpPr>
        <p:spPr/>
        <p:txBody>
          <a:bodyPr/>
          <a:lstStyle/>
          <a:p>
            <a:pPr marL="0" indent="0">
              <a:buNone/>
            </a:pPr>
            <a:r>
              <a:rPr lang="en-US" dirty="0"/>
              <a:t>The Problem:</a:t>
            </a:r>
          </a:p>
          <a:p>
            <a:r>
              <a:rPr lang="en-US" dirty="0"/>
              <a:t>Credit card fraud resulted in $34.6 billion losses in 2022. </a:t>
            </a:r>
          </a:p>
          <a:p>
            <a:r>
              <a:rPr lang="en-US" dirty="0"/>
              <a:t>Traditional rule-based methods for fraud detection can’t keep up. </a:t>
            </a:r>
          </a:p>
          <a:p>
            <a:pPr marL="0" indent="0">
              <a:buNone/>
            </a:pPr>
            <a:r>
              <a:rPr lang="en-US" dirty="0"/>
              <a:t>The Opportunity</a:t>
            </a:r>
          </a:p>
          <a:p>
            <a:r>
              <a:rPr lang="en-US" dirty="0"/>
              <a:t>Machine learning fraud detection models provide potential for improved performance.</a:t>
            </a:r>
          </a:p>
          <a:p>
            <a:r>
              <a:rPr lang="en-US" dirty="0"/>
              <a:t>Synthetic datasets simulate real-world purchases without privacy concerns.</a:t>
            </a:r>
          </a:p>
        </p:txBody>
      </p:sp>
      <p:pic>
        <p:nvPicPr>
          <p:cNvPr id="13" name="Audio 12">
            <a:extLst>
              <a:ext uri="{FF2B5EF4-FFF2-40B4-BE49-F238E27FC236}">
                <a16:creationId xmlns:a16="http://schemas.microsoft.com/office/drawing/2014/main" id="{7EADE953-2CAF-4464-4E8E-6ED5BCEFA5B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62042586"/>
      </p:ext>
    </p:extLst>
  </p:cSld>
  <p:clrMapOvr>
    <a:masterClrMapping/>
  </p:clrMapOvr>
  <mc:AlternateContent xmlns:mc="http://schemas.openxmlformats.org/markup-compatibility/2006">
    <mc:Choice xmlns:p14="http://schemas.microsoft.com/office/powerpoint/2010/main" Requires="p14">
      <p:transition spd="slow" p14:dur="2000" advTm="87948"/>
    </mc:Choice>
    <mc:Fallback>
      <p:transition spd="slow" advTm="8794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8FE65CB-EFD8-497D-A30A-093E20EACB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graph of a graph&#10;&#10;Description automatically generated with medium confidence">
            <a:extLst>
              <a:ext uri="{FF2B5EF4-FFF2-40B4-BE49-F238E27FC236}">
                <a16:creationId xmlns:a16="http://schemas.microsoft.com/office/drawing/2014/main" id="{C9906C81-D49E-A099-BA91-67ED2E6BD7C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bwMode="auto">
          <a:xfrm>
            <a:off x="5248643" y="1190189"/>
            <a:ext cx="6299887" cy="4362672"/>
          </a:xfrm>
          <a:prstGeom prst="rect">
            <a:avLst/>
          </a:prstGeom>
          <a:noFill/>
        </p:spPr>
      </p:pic>
      <p:pic>
        <p:nvPicPr>
          <p:cNvPr id="12" name="Picture 11">
            <a:extLst>
              <a:ext uri="{FF2B5EF4-FFF2-40B4-BE49-F238E27FC236}">
                <a16:creationId xmlns:a16="http://schemas.microsoft.com/office/drawing/2014/main" id="{00E374F5-52B2-4260-8B1C-54237931F06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6">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Content Placeholder 2">
            <a:extLst>
              <a:ext uri="{FF2B5EF4-FFF2-40B4-BE49-F238E27FC236}">
                <a16:creationId xmlns:a16="http://schemas.microsoft.com/office/drawing/2014/main" id="{B69887B1-2EB3-F995-56DF-C4F90DA27194}"/>
              </a:ext>
            </a:extLst>
          </p:cNvPr>
          <p:cNvSpPr>
            <a:spLocks noGrp="1"/>
          </p:cNvSpPr>
          <p:nvPr>
            <p:ph idx="1"/>
          </p:nvPr>
        </p:nvSpPr>
        <p:spPr>
          <a:xfrm>
            <a:off x="913774" y="2367092"/>
            <a:ext cx="3740509" cy="3881309"/>
          </a:xfrm>
        </p:spPr>
        <p:txBody>
          <a:bodyPr>
            <a:normAutofit/>
          </a:bodyPr>
          <a:lstStyle/>
          <a:p>
            <a:pPr>
              <a:lnSpc>
                <a:spcPct val="110000"/>
              </a:lnSpc>
            </a:pPr>
            <a:r>
              <a:rPr lang="en-US" sz="1500"/>
              <a:t>The dataset was uploaded to Kaggle by Erik Altman.</a:t>
            </a:r>
          </a:p>
          <a:p>
            <a:pPr>
              <a:lnSpc>
                <a:spcPct val="110000"/>
              </a:lnSpc>
            </a:pPr>
            <a:r>
              <a:rPr lang="en-US" sz="1500"/>
              <a:t>The data was generated by IBM to simulate credit card transactions for 2000 synthetic users with over 20 million transactions. </a:t>
            </a:r>
          </a:p>
          <a:p>
            <a:pPr>
              <a:lnSpc>
                <a:spcPct val="110000"/>
              </a:lnSpc>
            </a:pPr>
            <a:r>
              <a:rPr lang="en-US" sz="1500"/>
              <a:t>Due to limited computation resources, the dataset was limited to transactions that were placed online. This limited the transactions to 2 million transactions. </a:t>
            </a:r>
          </a:p>
        </p:txBody>
      </p:sp>
      <p:sp>
        <p:nvSpPr>
          <p:cNvPr id="2" name="Title 1">
            <a:extLst>
              <a:ext uri="{FF2B5EF4-FFF2-40B4-BE49-F238E27FC236}">
                <a16:creationId xmlns:a16="http://schemas.microsoft.com/office/drawing/2014/main" id="{926FC695-A579-2090-225C-13BBB9D3DBA0}"/>
              </a:ext>
            </a:extLst>
          </p:cNvPr>
          <p:cNvSpPr>
            <a:spLocks noGrp="1"/>
          </p:cNvSpPr>
          <p:nvPr>
            <p:ph type="title"/>
          </p:nvPr>
        </p:nvSpPr>
        <p:spPr>
          <a:xfrm>
            <a:off x="913774" y="640831"/>
            <a:ext cx="3740515" cy="1573863"/>
          </a:xfrm>
        </p:spPr>
        <p:txBody>
          <a:bodyPr>
            <a:normAutofit/>
          </a:bodyPr>
          <a:lstStyle/>
          <a:p>
            <a:pPr algn="l"/>
            <a:r>
              <a:rPr lang="en-US"/>
              <a:t>Synthetic DATASET</a:t>
            </a:r>
          </a:p>
        </p:txBody>
      </p:sp>
      <p:pic>
        <p:nvPicPr>
          <p:cNvPr id="8" name="Audio 7">
            <a:extLst>
              <a:ext uri="{FF2B5EF4-FFF2-40B4-BE49-F238E27FC236}">
                <a16:creationId xmlns:a16="http://schemas.microsoft.com/office/drawing/2014/main" id="{A2154B3B-E15A-E9E1-2DDA-7F24CAB6C71A}"/>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681562804"/>
      </p:ext>
    </p:extLst>
  </p:cSld>
  <p:clrMapOvr>
    <a:masterClrMapping/>
  </p:clrMapOvr>
  <mc:AlternateContent xmlns:mc="http://schemas.openxmlformats.org/markup-compatibility/2006">
    <mc:Choice xmlns:p14="http://schemas.microsoft.com/office/powerpoint/2010/main" Requires="p14">
      <p:transition spd="slow" p14:dur="2000" advTm="79778"/>
    </mc:Choice>
    <mc:Fallback>
      <p:transition spd="slow" advTm="7977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D1C7F6-5B98-216C-DEBE-5209BC207BCD}"/>
              </a:ext>
            </a:extLst>
          </p:cNvPr>
          <p:cNvSpPr>
            <a:spLocks noGrp="1"/>
          </p:cNvSpPr>
          <p:nvPr>
            <p:ph type="title"/>
          </p:nvPr>
        </p:nvSpPr>
        <p:spPr>
          <a:xfrm>
            <a:off x="913775" y="618517"/>
            <a:ext cx="10364451" cy="1596177"/>
          </a:xfrm>
        </p:spPr>
        <p:txBody>
          <a:bodyPr>
            <a:normAutofit/>
          </a:bodyPr>
          <a:lstStyle/>
          <a:p>
            <a:r>
              <a:rPr lang="en-US"/>
              <a:t>Methods</a:t>
            </a:r>
          </a:p>
        </p:txBody>
      </p:sp>
      <p:graphicFrame>
        <p:nvGraphicFramePr>
          <p:cNvPr id="5" name="Content Placeholder 2">
            <a:extLst>
              <a:ext uri="{FF2B5EF4-FFF2-40B4-BE49-F238E27FC236}">
                <a16:creationId xmlns:a16="http://schemas.microsoft.com/office/drawing/2014/main" id="{D27F8F3A-7301-1140-34F6-D275FF5D16E8}"/>
              </a:ext>
            </a:extLst>
          </p:cNvPr>
          <p:cNvGraphicFramePr>
            <a:graphicFrameLocks noGrp="1"/>
          </p:cNvGraphicFramePr>
          <p:nvPr>
            <p:ph idx="1"/>
            <p:extLst>
              <p:ext uri="{D42A27DB-BD31-4B8C-83A1-F6EECF244321}">
                <p14:modId xmlns:p14="http://schemas.microsoft.com/office/powerpoint/2010/main" val="2213735434"/>
              </p:ext>
            </p:extLst>
          </p:nvPr>
        </p:nvGraphicFramePr>
        <p:xfrm>
          <a:off x="914400" y="2532475"/>
          <a:ext cx="10363200" cy="302906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11" name="Audio 10">
            <a:extLst>
              <a:ext uri="{FF2B5EF4-FFF2-40B4-BE49-F238E27FC236}">
                <a16:creationId xmlns:a16="http://schemas.microsoft.com/office/drawing/2014/main" id="{F2F2D303-5A28-6755-C628-73418946395C}"/>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090288371"/>
      </p:ext>
    </p:extLst>
  </p:cSld>
  <p:clrMapOvr>
    <a:masterClrMapping/>
  </p:clrMapOvr>
  <mc:AlternateContent xmlns:mc="http://schemas.openxmlformats.org/markup-compatibility/2006">
    <mc:Choice xmlns:p14="http://schemas.microsoft.com/office/powerpoint/2010/main" Requires="p14">
      <p:transition spd="slow" p14:dur="2000" advTm="81905"/>
    </mc:Choice>
    <mc:Fallback>
      <p:transition spd="slow" advTm="8190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AEE4D7-BEB9-9E46-2A4E-81E813B77FEE}"/>
              </a:ext>
            </a:extLst>
          </p:cNvPr>
          <p:cNvSpPr>
            <a:spLocks noGrp="1"/>
          </p:cNvSpPr>
          <p:nvPr>
            <p:ph type="title"/>
          </p:nvPr>
        </p:nvSpPr>
        <p:spPr/>
        <p:txBody>
          <a:bodyPr/>
          <a:lstStyle/>
          <a:p>
            <a:r>
              <a:rPr lang="en-US"/>
              <a:t>Performance Metrics</a:t>
            </a:r>
            <a:endParaRPr lang="en-US" dirty="0"/>
          </a:p>
        </p:txBody>
      </p:sp>
      <p:sp>
        <p:nvSpPr>
          <p:cNvPr id="3" name="Content Placeholder 2">
            <a:extLst>
              <a:ext uri="{FF2B5EF4-FFF2-40B4-BE49-F238E27FC236}">
                <a16:creationId xmlns:a16="http://schemas.microsoft.com/office/drawing/2014/main" id="{AC8CFF12-3252-1A5B-7997-BE12EFB46714}"/>
              </a:ext>
            </a:extLst>
          </p:cNvPr>
          <p:cNvSpPr>
            <a:spLocks noGrp="1"/>
          </p:cNvSpPr>
          <p:nvPr>
            <p:ph idx="1"/>
          </p:nvPr>
        </p:nvSpPr>
        <p:spPr/>
        <p:txBody>
          <a:bodyPr>
            <a:normAutofit fontScale="70000" lnSpcReduction="20000"/>
          </a:bodyPr>
          <a:lstStyle/>
          <a:p>
            <a:pPr marL="0" marR="0"/>
            <a:r>
              <a:rPr lang="en-US" sz="2000" dirty="0">
                <a:effectLst/>
                <a:latin typeface="Times New Roman" panose="02020603050405020304" pitchFamily="18" charset="0"/>
                <a:ea typeface="Times New Roman" panose="02020603050405020304" pitchFamily="18" charset="0"/>
              </a:rPr>
              <a:t>The models' performance on fraudulent transactions were evaluated using five key metrics:</a:t>
            </a:r>
          </a:p>
          <a:p>
            <a:pPr marL="0" marR="0"/>
            <a:r>
              <a:rPr lang="en-US" sz="2000" b="1" dirty="0">
                <a:effectLst/>
                <a:latin typeface="Times New Roman" panose="02020603050405020304" pitchFamily="18" charset="0"/>
                <a:ea typeface="Times New Roman" panose="02020603050405020304" pitchFamily="18" charset="0"/>
              </a:rPr>
              <a:t>Accuracy</a:t>
            </a:r>
            <a:r>
              <a:rPr lang="en-US" sz="2000" dirty="0">
                <a:effectLst/>
                <a:latin typeface="Times New Roman" panose="02020603050405020304" pitchFamily="18" charset="0"/>
                <a:ea typeface="Times New Roman" panose="02020603050405020304" pitchFamily="18" charset="0"/>
              </a:rPr>
              <a:t>: The proportion of all classifications, both fraudulent and legitimate, that were correct.</a:t>
            </a:r>
          </a:p>
          <a:p>
            <a:pPr marL="0" marR="0"/>
            <a:r>
              <a:rPr lang="en-US" sz="2000" b="1" dirty="0">
                <a:effectLst/>
                <a:latin typeface="Times New Roman" panose="02020603050405020304" pitchFamily="18" charset="0"/>
                <a:ea typeface="Times New Roman" panose="02020603050405020304" pitchFamily="18" charset="0"/>
              </a:rPr>
              <a:t>Precision</a:t>
            </a:r>
            <a:r>
              <a:rPr lang="en-US" sz="2000" dirty="0">
                <a:effectLst/>
                <a:latin typeface="Times New Roman" panose="02020603050405020304" pitchFamily="18" charset="0"/>
                <a:ea typeface="Times New Roman" panose="02020603050405020304" pitchFamily="18" charset="0"/>
              </a:rPr>
              <a:t>: The proportion of transactions classified as fraudulent by the model that were actually fraudulent.</a:t>
            </a:r>
          </a:p>
          <a:p>
            <a:pPr marL="0" marR="0"/>
            <a:r>
              <a:rPr lang="en-US" sz="2000" b="1" dirty="0">
                <a:effectLst/>
                <a:latin typeface="Times New Roman" panose="02020603050405020304" pitchFamily="18" charset="0"/>
                <a:ea typeface="Times New Roman" panose="02020603050405020304" pitchFamily="18" charset="0"/>
              </a:rPr>
              <a:t>Recall</a:t>
            </a:r>
            <a:r>
              <a:rPr lang="en-US" sz="2000" dirty="0">
                <a:effectLst/>
                <a:latin typeface="Times New Roman" panose="02020603050405020304" pitchFamily="18" charset="0"/>
                <a:ea typeface="Times New Roman" panose="02020603050405020304" pitchFamily="18" charset="0"/>
              </a:rPr>
              <a:t>: The proportion of all actual fraudulent transactions that the model correctly identified as fraudulent.</a:t>
            </a:r>
          </a:p>
          <a:p>
            <a:pPr marL="0" marR="0"/>
            <a:r>
              <a:rPr lang="en-US" sz="2000" b="1" dirty="0">
                <a:effectLst/>
                <a:latin typeface="Times New Roman" panose="02020603050405020304" pitchFamily="18" charset="0"/>
                <a:ea typeface="Times New Roman" panose="02020603050405020304" pitchFamily="18" charset="0"/>
              </a:rPr>
              <a:t>F1 Score</a:t>
            </a:r>
            <a:r>
              <a:rPr lang="en-US" sz="2000" dirty="0">
                <a:effectLst/>
                <a:latin typeface="Times New Roman" panose="02020603050405020304" pitchFamily="18" charset="0"/>
                <a:ea typeface="Times New Roman" panose="02020603050405020304" pitchFamily="18" charset="0"/>
              </a:rPr>
              <a:t>: The harmonic mean of precision and recall, balancing the trade-off between false positives and false negatives.</a:t>
            </a:r>
          </a:p>
          <a:p>
            <a:pPr marL="0" marR="0"/>
            <a:r>
              <a:rPr lang="en-US" sz="2000" b="1" dirty="0">
                <a:effectLst/>
                <a:latin typeface="Times New Roman" panose="02020603050405020304" pitchFamily="18" charset="0"/>
                <a:ea typeface="Times New Roman" panose="02020603050405020304" pitchFamily="18" charset="0"/>
              </a:rPr>
              <a:t>Area Under the Receiver Operating Characteristic (ROC-AUC)</a:t>
            </a:r>
            <a:r>
              <a:rPr lang="en-US" sz="2000" dirty="0">
                <a:effectLst/>
                <a:latin typeface="Times New Roman" panose="02020603050405020304" pitchFamily="18" charset="0"/>
                <a:ea typeface="Times New Roman" panose="02020603050405020304" pitchFamily="18" charset="0"/>
              </a:rPr>
              <a:t>: A measure of the model's ability to differentiate between fraudulent and legitimate transactions.</a:t>
            </a:r>
          </a:p>
          <a:p>
            <a:endParaRPr lang="en-US" dirty="0"/>
          </a:p>
        </p:txBody>
      </p:sp>
      <p:pic>
        <p:nvPicPr>
          <p:cNvPr id="8" name="Audio 7">
            <a:extLst>
              <a:ext uri="{FF2B5EF4-FFF2-40B4-BE49-F238E27FC236}">
                <a16:creationId xmlns:a16="http://schemas.microsoft.com/office/drawing/2014/main" id="{B5E7251F-00FD-53E4-03CC-1877D413857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221515665"/>
      </p:ext>
    </p:extLst>
  </p:cSld>
  <p:clrMapOvr>
    <a:masterClrMapping/>
  </p:clrMapOvr>
  <mc:AlternateContent xmlns:mc="http://schemas.openxmlformats.org/markup-compatibility/2006">
    <mc:Choice xmlns:p14="http://schemas.microsoft.com/office/powerpoint/2010/main" Requires="p14">
      <p:transition spd="slow" p14:dur="2000" advTm="46743"/>
    </mc:Choice>
    <mc:Fallback>
      <p:transition spd="slow" advTm="4674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8EEE5A-BB3D-A25D-A243-959FCF180DE3}"/>
              </a:ext>
            </a:extLst>
          </p:cNvPr>
          <p:cNvSpPr>
            <a:spLocks noGrp="1"/>
          </p:cNvSpPr>
          <p:nvPr>
            <p:ph type="title"/>
          </p:nvPr>
        </p:nvSpPr>
        <p:spPr/>
        <p:txBody>
          <a:bodyPr>
            <a:normAutofit/>
          </a:bodyPr>
          <a:lstStyle/>
          <a:p>
            <a:r>
              <a:rPr lang="en-US" dirty="0">
                <a:solidFill>
                  <a:schemeClr val="tx1"/>
                </a:solidFill>
              </a:rPr>
              <a:t>Random Forest Model</a:t>
            </a:r>
            <a:br>
              <a:rPr lang="en-US" dirty="0">
                <a:solidFill>
                  <a:schemeClr val="tx1"/>
                </a:solidFill>
              </a:rPr>
            </a:br>
            <a:r>
              <a:rPr lang="en-US" dirty="0">
                <a:solidFill>
                  <a:schemeClr val="tx1"/>
                </a:solidFill>
              </a:rPr>
              <a:t>Results</a:t>
            </a:r>
          </a:p>
        </p:txBody>
      </p:sp>
      <p:sp>
        <p:nvSpPr>
          <p:cNvPr id="3" name="Content Placeholder 2">
            <a:extLst>
              <a:ext uri="{FF2B5EF4-FFF2-40B4-BE49-F238E27FC236}">
                <a16:creationId xmlns:a16="http://schemas.microsoft.com/office/drawing/2014/main" id="{AB123E4D-98B8-FC03-8836-011591859967}"/>
              </a:ext>
            </a:extLst>
          </p:cNvPr>
          <p:cNvSpPr>
            <a:spLocks noGrp="1"/>
          </p:cNvSpPr>
          <p:nvPr>
            <p:ph idx="1"/>
          </p:nvPr>
        </p:nvSpPr>
        <p:spPr/>
        <p:txBody>
          <a:bodyPr/>
          <a:lstStyle/>
          <a:p>
            <a:pPr marL="0" indent="0">
              <a:buNone/>
            </a:pPr>
            <a:endParaRPr lang="en-US" dirty="0"/>
          </a:p>
          <a:p>
            <a:endParaRPr lang="en-US" dirty="0"/>
          </a:p>
        </p:txBody>
      </p:sp>
      <p:graphicFrame>
        <p:nvGraphicFramePr>
          <p:cNvPr id="6" name="Object 5">
            <a:extLst>
              <a:ext uri="{FF2B5EF4-FFF2-40B4-BE49-F238E27FC236}">
                <a16:creationId xmlns:a16="http://schemas.microsoft.com/office/drawing/2014/main" id="{8648F1D0-8131-0BA9-88F3-C8D6850923A2}"/>
              </a:ext>
            </a:extLst>
          </p:cNvPr>
          <p:cNvGraphicFramePr>
            <a:graphicFrameLocks noChangeAspect="1"/>
          </p:cNvGraphicFramePr>
          <p:nvPr>
            <p:extLst>
              <p:ext uri="{D42A27DB-BD31-4B8C-83A1-F6EECF244321}">
                <p14:modId xmlns:p14="http://schemas.microsoft.com/office/powerpoint/2010/main" val="1125968676"/>
              </p:ext>
            </p:extLst>
          </p:nvPr>
        </p:nvGraphicFramePr>
        <p:xfrm>
          <a:off x="4267210" y="1929094"/>
          <a:ext cx="5943600" cy="1155700"/>
        </p:xfrm>
        <a:graphic>
          <a:graphicData uri="http://schemas.openxmlformats.org/presentationml/2006/ole">
            <mc:AlternateContent xmlns:mc="http://schemas.openxmlformats.org/markup-compatibility/2006">
              <mc:Choice xmlns:v="urn:schemas-microsoft-com:vml" Requires="v">
                <p:oleObj name="Document" r:id="rId5" imgW="5943600" imgH="1155700" progId="Word.Document.12">
                  <p:embed/>
                </p:oleObj>
              </mc:Choice>
              <mc:Fallback>
                <p:oleObj name="Document" r:id="rId5" imgW="5943600" imgH="1155700" progId="Word.Document.12">
                  <p:embed/>
                  <p:pic>
                    <p:nvPicPr>
                      <p:cNvPr id="0" name=""/>
                      <p:cNvPicPr/>
                      <p:nvPr/>
                    </p:nvPicPr>
                    <p:blipFill>
                      <a:blip r:embed="rId6"/>
                      <a:stretch>
                        <a:fillRect/>
                      </a:stretch>
                    </p:blipFill>
                    <p:spPr>
                      <a:xfrm>
                        <a:off x="4267210" y="1929094"/>
                        <a:ext cx="5943600" cy="1155700"/>
                      </a:xfrm>
                      <a:prstGeom prst="rect">
                        <a:avLst/>
                      </a:prstGeom>
                    </p:spPr>
                  </p:pic>
                </p:oleObj>
              </mc:Fallback>
            </mc:AlternateContent>
          </a:graphicData>
        </a:graphic>
      </p:graphicFrame>
      <p:pic>
        <p:nvPicPr>
          <p:cNvPr id="9" name="Picture 8" descr="A graph with a red square and a red square with white text&#10;&#10;Description automatically generated">
            <a:extLst>
              <a:ext uri="{FF2B5EF4-FFF2-40B4-BE49-F238E27FC236}">
                <a16:creationId xmlns:a16="http://schemas.microsoft.com/office/drawing/2014/main" id="{439245CE-F47C-F4C4-64A9-C566E35327F5}"/>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096000" y="2921113"/>
            <a:ext cx="4513959" cy="3500055"/>
          </a:xfrm>
          <a:prstGeom prst="rect">
            <a:avLst/>
          </a:prstGeom>
          <a:noFill/>
          <a:ln>
            <a:noFill/>
          </a:ln>
        </p:spPr>
      </p:pic>
      <p:pic>
        <p:nvPicPr>
          <p:cNvPr id="10" name="Picture 9" descr="A graph of a function&#10;&#10;Description automatically generated">
            <a:extLst>
              <a:ext uri="{FF2B5EF4-FFF2-40B4-BE49-F238E27FC236}">
                <a16:creationId xmlns:a16="http://schemas.microsoft.com/office/drawing/2014/main" id="{8D0F8564-ED11-E7B2-3A40-32D4B3A8E051}"/>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1617630" y="2921113"/>
            <a:ext cx="4500862" cy="3600690"/>
          </a:xfrm>
          <a:prstGeom prst="rect">
            <a:avLst/>
          </a:prstGeom>
          <a:noFill/>
          <a:ln>
            <a:noFill/>
          </a:ln>
        </p:spPr>
      </p:pic>
      <p:pic>
        <p:nvPicPr>
          <p:cNvPr id="18" name="Audio 17">
            <a:extLst>
              <a:ext uri="{FF2B5EF4-FFF2-40B4-BE49-F238E27FC236}">
                <a16:creationId xmlns:a16="http://schemas.microsoft.com/office/drawing/2014/main" id="{F9FF77D6-BA65-8539-7C96-670184E2F125}"/>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669863109"/>
      </p:ext>
    </p:extLst>
  </p:cSld>
  <p:clrMapOvr>
    <a:masterClrMapping/>
  </p:clrMapOvr>
  <mc:AlternateContent xmlns:mc="http://schemas.openxmlformats.org/markup-compatibility/2006">
    <mc:Choice xmlns:p14="http://schemas.microsoft.com/office/powerpoint/2010/main" Requires="p14">
      <p:transition spd="slow" p14:dur="2000" advTm="31130"/>
    </mc:Choice>
    <mc:Fallback>
      <p:transition spd="slow" advTm="3113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8"/>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2C65CA-D19F-1B56-D20C-14626426193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0358EE5-74AC-6DFF-732E-0AFCA5C08B3C}"/>
              </a:ext>
            </a:extLst>
          </p:cNvPr>
          <p:cNvSpPr>
            <a:spLocks noGrp="1"/>
          </p:cNvSpPr>
          <p:nvPr>
            <p:ph type="title"/>
          </p:nvPr>
        </p:nvSpPr>
        <p:spPr/>
        <p:txBody>
          <a:bodyPr>
            <a:normAutofit/>
          </a:bodyPr>
          <a:lstStyle/>
          <a:p>
            <a:r>
              <a:rPr lang="en-US" dirty="0">
                <a:solidFill>
                  <a:schemeClr val="tx1"/>
                </a:solidFill>
              </a:rPr>
              <a:t>LSTM Model</a:t>
            </a:r>
            <a:br>
              <a:rPr lang="en-US" dirty="0">
                <a:solidFill>
                  <a:schemeClr val="tx1"/>
                </a:solidFill>
              </a:rPr>
            </a:br>
            <a:r>
              <a:rPr lang="en-US" dirty="0">
                <a:solidFill>
                  <a:schemeClr val="tx1"/>
                </a:solidFill>
              </a:rPr>
              <a:t>Results</a:t>
            </a:r>
          </a:p>
        </p:txBody>
      </p:sp>
      <p:sp>
        <p:nvSpPr>
          <p:cNvPr id="3" name="Content Placeholder 2">
            <a:extLst>
              <a:ext uri="{FF2B5EF4-FFF2-40B4-BE49-F238E27FC236}">
                <a16:creationId xmlns:a16="http://schemas.microsoft.com/office/drawing/2014/main" id="{498C3DC6-F712-7D8C-317B-F4217308A6B5}"/>
              </a:ext>
            </a:extLst>
          </p:cNvPr>
          <p:cNvSpPr>
            <a:spLocks noGrp="1"/>
          </p:cNvSpPr>
          <p:nvPr>
            <p:ph idx="1"/>
          </p:nvPr>
        </p:nvSpPr>
        <p:spPr/>
        <p:txBody>
          <a:bodyPr/>
          <a:lstStyle/>
          <a:p>
            <a:pPr marL="0" indent="0">
              <a:buNone/>
            </a:pPr>
            <a:endParaRPr lang="en-US" dirty="0"/>
          </a:p>
          <a:p>
            <a:endParaRPr lang="en-US" dirty="0"/>
          </a:p>
        </p:txBody>
      </p:sp>
      <p:pic>
        <p:nvPicPr>
          <p:cNvPr id="4" name="Picture 3" descr="A graph with red squares and black text&#10;&#10;Description automatically generated with medium confidence">
            <a:extLst>
              <a:ext uri="{FF2B5EF4-FFF2-40B4-BE49-F238E27FC236}">
                <a16:creationId xmlns:a16="http://schemas.microsoft.com/office/drawing/2014/main" id="{7FBB421B-75EC-9F20-9F51-E93DFC432744}"/>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096000" y="2967846"/>
            <a:ext cx="4446289" cy="3437009"/>
          </a:xfrm>
          <a:prstGeom prst="rect">
            <a:avLst/>
          </a:prstGeom>
          <a:noFill/>
          <a:ln>
            <a:noFill/>
          </a:ln>
        </p:spPr>
      </p:pic>
      <p:pic>
        <p:nvPicPr>
          <p:cNvPr id="5" name="Picture 4" descr="A graph of a function&#10;&#10;Description automatically generated">
            <a:extLst>
              <a:ext uri="{FF2B5EF4-FFF2-40B4-BE49-F238E27FC236}">
                <a16:creationId xmlns:a16="http://schemas.microsoft.com/office/drawing/2014/main" id="{F7A09A03-A6EF-2899-B632-6FE04B57C6F9}"/>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649711" y="2855872"/>
            <a:ext cx="4446289" cy="3548983"/>
          </a:xfrm>
          <a:prstGeom prst="rect">
            <a:avLst/>
          </a:prstGeom>
          <a:noFill/>
          <a:ln>
            <a:noFill/>
          </a:ln>
        </p:spPr>
      </p:pic>
      <p:graphicFrame>
        <p:nvGraphicFramePr>
          <p:cNvPr id="8" name="Object 7">
            <a:extLst>
              <a:ext uri="{FF2B5EF4-FFF2-40B4-BE49-F238E27FC236}">
                <a16:creationId xmlns:a16="http://schemas.microsoft.com/office/drawing/2014/main" id="{183F6AB7-48FE-4DB7-BAD7-24BAEE22B6A4}"/>
              </a:ext>
            </a:extLst>
          </p:cNvPr>
          <p:cNvGraphicFramePr>
            <a:graphicFrameLocks noChangeAspect="1"/>
          </p:cNvGraphicFramePr>
          <p:nvPr>
            <p:extLst>
              <p:ext uri="{D42A27DB-BD31-4B8C-83A1-F6EECF244321}">
                <p14:modId xmlns:p14="http://schemas.microsoft.com/office/powerpoint/2010/main" val="152068228"/>
              </p:ext>
            </p:extLst>
          </p:nvPr>
        </p:nvGraphicFramePr>
        <p:xfrm>
          <a:off x="4272280" y="1929094"/>
          <a:ext cx="5943600" cy="1155700"/>
        </p:xfrm>
        <a:graphic>
          <a:graphicData uri="http://schemas.openxmlformats.org/presentationml/2006/ole">
            <mc:AlternateContent xmlns:mc="http://schemas.openxmlformats.org/markup-compatibility/2006">
              <mc:Choice xmlns:v="urn:schemas-microsoft-com:vml" Requires="v">
                <p:oleObj name="Document" r:id="rId7" imgW="5943600" imgH="1155700" progId="Word.Document.12">
                  <p:embed/>
                </p:oleObj>
              </mc:Choice>
              <mc:Fallback>
                <p:oleObj name="Document" r:id="rId7" imgW="5943600" imgH="1155700" progId="Word.Document.12">
                  <p:embed/>
                  <p:pic>
                    <p:nvPicPr>
                      <p:cNvPr id="0" name=""/>
                      <p:cNvPicPr/>
                      <p:nvPr/>
                    </p:nvPicPr>
                    <p:blipFill>
                      <a:blip r:embed="rId8"/>
                      <a:stretch>
                        <a:fillRect/>
                      </a:stretch>
                    </p:blipFill>
                    <p:spPr>
                      <a:xfrm>
                        <a:off x="4272280" y="1929094"/>
                        <a:ext cx="5943600" cy="1155700"/>
                      </a:xfrm>
                      <a:prstGeom prst="rect">
                        <a:avLst/>
                      </a:prstGeom>
                    </p:spPr>
                  </p:pic>
                </p:oleObj>
              </mc:Fallback>
            </mc:AlternateContent>
          </a:graphicData>
        </a:graphic>
      </p:graphicFrame>
      <p:pic>
        <p:nvPicPr>
          <p:cNvPr id="19" name="Audio 18">
            <a:extLst>
              <a:ext uri="{FF2B5EF4-FFF2-40B4-BE49-F238E27FC236}">
                <a16:creationId xmlns:a16="http://schemas.microsoft.com/office/drawing/2014/main" id="{778F9858-B2FA-8E08-2A60-F15E5ACD904F}"/>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323405613"/>
      </p:ext>
    </p:extLst>
  </p:cSld>
  <p:clrMapOvr>
    <a:masterClrMapping/>
  </p:clrMapOvr>
  <mc:AlternateContent xmlns:mc="http://schemas.openxmlformats.org/markup-compatibility/2006">
    <mc:Choice xmlns:p14="http://schemas.microsoft.com/office/powerpoint/2010/main" Requires="p14">
      <p:transition spd="slow" p14:dur="2000" advTm="74590"/>
    </mc:Choice>
    <mc:Fallback>
      <p:transition spd="slow" advTm="745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9"/>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0212D2-E8BA-C149-AC51-109D8A9D3442}"/>
              </a:ext>
            </a:extLst>
          </p:cNvPr>
          <p:cNvSpPr>
            <a:spLocks noGrp="1"/>
          </p:cNvSpPr>
          <p:nvPr>
            <p:ph type="title"/>
          </p:nvPr>
        </p:nvSpPr>
        <p:spPr>
          <a:xfrm>
            <a:off x="913775" y="618517"/>
            <a:ext cx="10364451" cy="1596177"/>
          </a:xfrm>
        </p:spPr>
        <p:txBody>
          <a:bodyPr vert="horz" lIns="91440" tIns="45720" rIns="91440" bIns="45720" rtlCol="0" anchor="ctr">
            <a:normAutofit/>
          </a:bodyPr>
          <a:lstStyle/>
          <a:p>
            <a:r>
              <a:rPr lang="en-US"/>
              <a:t>Challenges</a:t>
            </a:r>
          </a:p>
        </p:txBody>
      </p:sp>
      <p:graphicFrame>
        <p:nvGraphicFramePr>
          <p:cNvPr id="6" name="TextBox 3">
            <a:extLst>
              <a:ext uri="{FF2B5EF4-FFF2-40B4-BE49-F238E27FC236}">
                <a16:creationId xmlns:a16="http://schemas.microsoft.com/office/drawing/2014/main" id="{01DF230A-A040-35B7-8E11-BBA56A536157}"/>
              </a:ext>
            </a:extLst>
          </p:cNvPr>
          <p:cNvGraphicFramePr/>
          <p:nvPr>
            <p:extLst>
              <p:ext uri="{D42A27DB-BD31-4B8C-83A1-F6EECF244321}">
                <p14:modId xmlns:p14="http://schemas.microsoft.com/office/powerpoint/2010/main" val="1430709920"/>
              </p:ext>
            </p:extLst>
          </p:nvPr>
        </p:nvGraphicFramePr>
        <p:xfrm>
          <a:off x="914400" y="2532475"/>
          <a:ext cx="10363200" cy="302906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9" name="Audio 8">
            <a:extLst>
              <a:ext uri="{FF2B5EF4-FFF2-40B4-BE49-F238E27FC236}">
                <a16:creationId xmlns:a16="http://schemas.microsoft.com/office/drawing/2014/main" id="{141C4934-32B2-4C45-F0C0-795DC972A66F}"/>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610568770"/>
      </p:ext>
    </p:extLst>
  </p:cSld>
  <p:clrMapOvr>
    <a:masterClrMapping/>
  </p:clrMapOvr>
  <mc:AlternateContent xmlns:mc="http://schemas.openxmlformats.org/markup-compatibility/2006">
    <mc:Choice xmlns:p14="http://schemas.microsoft.com/office/powerpoint/2010/main" Requires="p14">
      <p:transition spd="slow" p14:dur="2000" advTm="24121"/>
    </mc:Choice>
    <mc:Fallback>
      <p:transition spd="slow" advTm="2412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A9C15D4-2EE7-4D05-B87C-91D1F3B960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59935" y="0"/>
            <a:ext cx="813206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4ED7B0FB-9654-4441-9545-02D458B686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059935" cy="6858000"/>
          </a:xfrm>
          <a:prstGeom prst="rect">
            <a:avLst/>
          </a:prstGeom>
          <a:ln>
            <a:noFill/>
          </a:ln>
          <a:effectLst>
            <a:outerShdw blurRad="50800" dist="12700" algn="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438D805-F0BD-2A02-0B7C-8E85788BF7E0}"/>
              </a:ext>
            </a:extLst>
          </p:cNvPr>
          <p:cNvSpPr>
            <a:spLocks noGrp="1"/>
          </p:cNvSpPr>
          <p:nvPr>
            <p:ph type="title"/>
          </p:nvPr>
        </p:nvSpPr>
        <p:spPr>
          <a:xfrm>
            <a:off x="641074" y="1314450"/>
            <a:ext cx="2844002" cy="3680244"/>
          </a:xfrm>
        </p:spPr>
        <p:txBody>
          <a:bodyPr vert="horz" lIns="91440" tIns="45720" rIns="91440" bIns="45720" rtlCol="0" anchor="ctr">
            <a:normAutofit/>
          </a:bodyPr>
          <a:lstStyle/>
          <a:p>
            <a:pPr algn="l"/>
            <a:r>
              <a:rPr lang="en-US" sz="2800"/>
              <a:t>Implementation PLAN</a:t>
            </a:r>
          </a:p>
        </p:txBody>
      </p:sp>
      <p:pic>
        <p:nvPicPr>
          <p:cNvPr id="14" name="Picture 13">
            <a:extLst>
              <a:ext uri="{FF2B5EF4-FFF2-40B4-BE49-F238E27FC236}">
                <a16:creationId xmlns:a16="http://schemas.microsoft.com/office/drawing/2014/main" id="{7BB94C57-FDF3-45A3-9D1F-904523D795D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r="66700" b="77917"/>
          <a:stretch/>
        </p:blipFill>
        <p:spPr>
          <a:xfrm>
            <a:off x="0" y="0"/>
            <a:ext cx="4059935" cy="1514475"/>
          </a:xfrm>
          <a:prstGeom prst="rect">
            <a:avLst/>
          </a:prstGeom>
        </p:spPr>
      </p:pic>
      <p:pic>
        <p:nvPicPr>
          <p:cNvPr id="16" name="Picture 15">
            <a:extLst>
              <a:ext uri="{FF2B5EF4-FFF2-40B4-BE49-F238E27FC236}">
                <a16:creationId xmlns:a16="http://schemas.microsoft.com/office/drawing/2014/main" id="{6AEBDF1A-221A-4497-BBA9-57A70D16151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l="78750" t="72830" b="14149"/>
          <a:stretch/>
        </p:blipFill>
        <p:spPr>
          <a:xfrm>
            <a:off x="1377059" y="5962903"/>
            <a:ext cx="2590800" cy="892925"/>
          </a:xfrm>
          <a:prstGeom prst="rect">
            <a:avLst/>
          </a:prstGeom>
        </p:spPr>
      </p:pic>
      <p:graphicFrame>
        <p:nvGraphicFramePr>
          <p:cNvPr id="6" name="TextBox 3">
            <a:extLst>
              <a:ext uri="{FF2B5EF4-FFF2-40B4-BE49-F238E27FC236}">
                <a16:creationId xmlns:a16="http://schemas.microsoft.com/office/drawing/2014/main" id="{71E54FE1-93A2-8577-34A4-461C6F2FA9AC}"/>
              </a:ext>
            </a:extLst>
          </p:cNvPr>
          <p:cNvGraphicFramePr/>
          <p:nvPr>
            <p:extLst>
              <p:ext uri="{D42A27DB-BD31-4B8C-83A1-F6EECF244321}">
                <p14:modId xmlns:p14="http://schemas.microsoft.com/office/powerpoint/2010/main" val="3309001193"/>
              </p:ext>
            </p:extLst>
          </p:nvPr>
        </p:nvGraphicFramePr>
        <p:xfrm>
          <a:off x="4594225" y="889000"/>
          <a:ext cx="6683375" cy="4606925"/>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pic>
        <p:nvPicPr>
          <p:cNvPr id="29" name="Audio 28">
            <a:extLst>
              <a:ext uri="{FF2B5EF4-FFF2-40B4-BE49-F238E27FC236}">
                <a16:creationId xmlns:a16="http://schemas.microsoft.com/office/drawing/2014/main" id="{99E7460F-68AA-D995-E8C5-FBBE5639D21B}"/>
              </a:ext>
            </a:extLst>
          </p:cNvPr>
          <p:cNvPicPr>
            <a:picLocks noChangeAspect="1"/>
          </p:cNvPicPr>
          <p:nvPr>
            <a:audioFile r:link="rId2"/>
            <p:extLst>
              <p:ext uri="{DAA4B4D4-6D71-4841-9C94-3DE7FCFB9230}">
                <p14:media xmlns:p14="http://schemas.microsoft.com/office/powerpoint/2010/main" r:embed="rId1"/>
              </p:ext>
            </p:extLst>
          </p:nvPr>
        </p:nvPicPr>
        <p:blipFill>
          <a:blip r:embed="rId12"/>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018375352"/>
      </p:ext>
    </p:extLst>
  </p:cSld>
  <p:clrMapOvr>
    <a:masterClrMapping/>
  </p:clrMapOvr>
  <mc:AlternateContent xmlns:mc="http://schemas.openxmlformats.org/markup-compatibility/2006">
    <mc:Choice xmlns:p14="http://schemas.microsoft.com/office/powerpoint/2010/main" Requires="p14">
      <p:transition spd="slow" p14:dur="2000" advTm="54738"/>
    </mc:Choice>
    <mc:Fallback>
      <p:transition spd="slow" advTm="5473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9"/>
                </p:tgtEl>
              </p:cMediaNode>
            </p:audio>
          </p:childTnLst>
        </p:cTn>
      </p:par>
    </p:tnLst>
  </p:timing>
</p:sld>
</file>

<file path=ppt/theme/theme1.xml><?xml version="1.0" encoding="utf-8"?>
<a:theme xmlns:a="http://schemas.openxmlformats.org/drawingml/2006/main" name="Droplet">
  <a:themeElements>
    <a:clrScheme name="Droplet">
      <a:dk1>
        <a:sysClr val="windowText" lastClr="000000"/>
      </a:dk1>
      <a:lt1>
        <a:sysClr val="window" lastClr="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130000"/>
                <a:satMod val="150000"/>
                <a:lumMod val="112000"/>
              </a:schemeClr>
            </a:gs>
            <a:gs pos="100000">
              <a:schemeClr val="phClr">
                <a:shade val="92000"/>
                <a:satMod val="140000"/>
                <a:lumMod val="110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A633B6A3-9E7F-4C10-9C98-2517A313436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Droplet</Template>
  <TotalTime>6997</TotalTime>
  <Words>2483</Words>
  <Application>Microsoft Macintosh PowerPoint</Application>
  <PresentationFormat>Widescreen</PresentationFormat>
  <Paragraphs>118</Paragraphs>
  <Slides>12</Slides>
  <Notes>12</Notes>
  <HiddenSlides>0</HiddenSlides>
  <MMClips>12</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1</vt:i4>
      </vt:variant>
      <vt:variant>
        <vt:lpstr>Slide Titles</vt:lpstr>
      </vt:variant>
      <vt:variant>
        <vt:i4>12</vt:i4>
      </vt:variant>
    </vt:vector>
  </HeadingPairs>
  <TitlesOfParts>
    <vt:vector size="18" baseType="lpstr">
      <vt:lpstr>Aptos</vt:lpstr>
      <vt:lpstr>Arial</vt:lpstr>
      <vt:lpstr>Times New Roman</vt:lpstr>
      <vt:lpstr>Tw Cen MT</vt:lpstr>
      <vt:lpstr>Droplet</vt:lpstr>
      <vt:lpstr>Microsoft Word Document</vt:lpstr>
      <vt:lpstr>Credit Card  Fraud Detection  on Synthetic Datasets </vt:lpstr>
      <vt:lpstr>Background</vt:lpstr>
      <vt:lpstr>Synthetic DATASET</vt:lpstr>
      <vt:lpstr>Methods</vt:lpstr>
      <vt:lpstr>Performance Metrics</vt:lpstr>
      <vt:lpstr>Random Forest Model Results</vt:lpstr>
      <vt:lpstr>LSTM Model Results</vt:lpstr>
      <vt:lpstr>Challenges</vt:lpstr>
      <vt:lpstr>Implementation PLAN</vt:lpstr>
      <vt:lpstr>Ethical Considerations</vt:lpstr>
      <vt:lpstr>Conclusion</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Lincoln Brown</dc:creator>
  <cp:lastModifiedBy>Lincoln Brown</cp:lastModifiedBy>
  <cp:revision>5</cp:revision>
  <dcterms:created xsi:type="dcterms:W3CDTF">2024-12-18T02:30:04Z</dcterms:created>
  <dcterms:modified xsi:type="dcterms:W3CDTF">2024-12-22T23:07:11Z</dcterms:modified>
</cp:coreProperties>
</file>